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67" r:id="rId3"/>
    <p:sldId id="271" r:id="rId4"/>
    <p:sldId id="268" r:id="rId5"/>
    <p:sldId id="258" r:id="rId6"/>
    <p:sldId id="260" r:id="rId7"/>
    <p:sldId id="275" r:id="rId8"/>
    <p:sldId id="284" r:id="rId9"/>
    <p:sldId id="265" r:id="rId10"/>
    <p:sldId id="276" r:id="rId11"/>
    <p:sldId id="261" r:id="rId12"/>
    <p:sldId id="277" r:id="rId13"/>
    <p:sldId id="280" r:id="rId14"/>
    <p:sldId id="279" r:id="rId15"/>
    <p:sldId id="283" r:id="rId16"/>
    <p:sldId id="282" r:id="rId17"/>
    <p:sldId id="273" r:id="rId18"/>
    <p:sldId id="272" r:id="rId19"/>
    <p:sldId id="263" r:id="rId20"/>
    <p:sldId id="270"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94660"/>
  </p:normalViewPr>
  <p:slideViewPr>
    <p:cSldViewPr snapToGrid="0">
      <p:cViewPr>
        <p:scale>
          <a:sx n="60" d="100"/>
          <a:sy n="60" d="100"/>
        </p:scale>
        <p:origin x="1122"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5544FA-7C34-48FA-8449-CE53B477BF56}"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873D25F2-D433-4BC6-B811-49FBF17290A4}">
      <dgm:prSet/>
      <dgm:spPr/>
      <dgm:t>
        <a:bodyPr/>
        <a:lstStyle/>
        <a:p>
          <a:r>
            <a:rPr lang="fr-FR"/>
            <a:t>Création d’une bourse forestière</a:t>
          </a:r>
          <a:endParaRPr lang="en-US"/>
        </a:p>
      </dgm:t>
    </dgm:pt>
    <dgm:pt modelId="{F31B3D8B-464D-4A02-BF80-AECF8898BD62}" type="parTrans" cxnId="{18D5DF40-268C-4B85-8240-D06E27EB7258}">
      <dgm:prSet/>
      <dgm:spPr/>
      <dgm:t>
        <a:bodyPr/>
        <a:lstStyle/>
        <a:p>
          <a:endParaRPr lang="en-US"/>
        </a:p>
      </dgm:t>
    </dgm:pt>
    <dgm:pt modelId="{D0D2CB11-7DC1-413F-AA6E-5D62407DCB20}" type="sibTrans" cxnId="{18D5DF40-268C-4B85-8240-D06E27EB7258}">
      <dgm:prSet/>
      <dgm:spPr/>
      <dgm:t>
        <a:bodyPr/>
        <a:lstStyle/>
        <a:p>
          <a:endParaRPr lang="en-US"/>
        </a:p>
      </dgm:t>
    </dgm:pt>
    <dgm:pt modelId="{E19906EC-DC14-4CEB-A276-B1EC6E00751C}">
      <dgm:prSet/>
      <dgm:spPr/>
      <dgm:t>
        <a:bodyPr/>
        <a:lstStyle/>
        <a:p>
          <a:r>
            <a:rPr lang="fr-FR" dirty="0"/>
            <a:t>Collaboration entre la structure du syndicat mixte Haute-Saône Numérique et du SSIR (service informatique du département)</a:t>
          </a:r>
          <a:endParaRPr lang="en-US" dirty="0"/>
        </a:p>
      </dgm:t>
    </dgm:pt>
    <dgm:pt modelId="{41261922-26B8-403C-8D3B-01C9CFEDB298}" type="parTrans" cxnId="{C7A31DC5-E18A-4589-8F35-E8F7C326EAED}">
      <dgm:prSet/>
      <dgm:spPr/>
      <dgm:t>
        <a:bodyPr/>
        <a:lstStyle/>
        <a:p>
          <a:endParaRPr lang="en-US"/>
        </a:p>
      </dgm:t>
    </dgm:pt>
    <dgm:pt modelId="{954B06E7-0895-4931-90E4-A30B83BC3761}" type="sibTrans" cxnId="{C7A31DC5-E18A-4589-8F35-E8F7C326EAED}">
      <dgm:prSet/>
      <dgm:spPr/>
      <dgm:t>
        <a:bodyPr/>
        <a:lstStyle/>
        <a:p>
          <a:endParaRPr lang="en-US"/>
        </a:p>
      </dgm:t>
    </dgm:pt>
    <dgm:pt modelId="{B15E627D-6ADD-48F7-B180-FA38951234DC}">
      <dgm:prSet/>
      <dgm:spPr/>
      <dgm:t>
        <a:bodyPr/>
        <a:lstStyle/>
        <a:p>
          <a:r>
            <a:rPr lang="fr-FR"/>
            <a:t>Nous accompagnons la démarche de vente et d’achat de parcelles</a:t>
          </a:r>
          <a:endParaRPr lang="en-US"/>
        </a:p>
      </dgm:t>
    </dgm:pt>
    <dgm:pt modelId="{A27F2934-CDFA-4E3E-991E-4C118A6D7458}" type="parTrans" cxnId="{6549D78D-9B45-4C00-B949-C0A0A55D565F}">
      <dgm:prSet/>
      <dgm:spPr/>
      <dgm:t>
        <a:bodyPr/>
        <a:lstStyle/>
        <a:p>
          <a:endParaRPr lang="en-US"/>
        </a:p>
      </dgm:t>
    </dgm:pt>
    <dgm:pt modelId="{82EC9EE0-AB33-4556-9E86-253532C07A39}" type="sibTrans" cxnId="{6549D78D-9B45-4C00-B949-C0A0A55D565F}">
      <dgm:prSet/>
      <dgm:spPr/>
      <dgm:t>
        <a:bodyPr/>
        <a:lstStyle/>
        <a:p>
          <a:endParaRPr lang="en-US"/>
        </a:p>
      </dgm:t>
    </dgm:pt>
    <dgm:pt modelId="{D96780A7-53B3-426C-8EF2-0BE8649C046D}">
      <dgm:prSet/>
      <dgm:spPr/>
      <dgm:t>
        <a:bodyPr/>
        <a:lstStyle/>
        <a:p>
          <a:r>
            <a:rPr lang="fr-FR" dirty="0"/>
            <a:t>La bourse forestière permet de regrouper l’ensemble des parcelles boisées sur une interface cartographique web consultable en accès libre</a:t>
          </a:r>
          <a:endParaRPr lang="en-US" dirty="0"/>
        </a:p>
      </dgm:t>
    </dgm:pt>
    <dgm:pt modelId="{F137888B-7571-445D-8A02-970C632F2AF0}" type="parTrans" cxnId="{BFAEEFDD-1D78-4494-B348-9004D47557F7}">
      <dgm:prSet/>
      <dgm:spPr/>
      <dgm:t>
        <a:bodyPr/>
        <a:lstStyle/>
        <a:p>
          <a:endParaRPr lang="en-US"/>
        </a:p>
      </dgm:t>
    </dgm:pt>
    <dgm:pt modelId="{8CDA6E0E-56EA-4B04-A135-1BF5047C6D3B}" type="sibTrans" cxnId="{BFAEEFDD-1D78-4494-B348-9004D47557F7}">
      <dgm:prSet/>
      <dgm:spPr/>
      <dgm:t>
        <a:bodyPr/>
        <a:lstStyle/>
        <a:p>
          <a:endParaRPr lang="en-US"/>
        </a:p>
      </dgm:t>
    </dgm:pt>
    <dgm:pt modelId="{C4D5985D-602B-4F85-9079-94D43D2BE42D}" type="pres">
      <dgm:prSet presAssocID="{BE5544FA-7C34-48FA-8449-CE53B477BF56}" presName="vert0" presStyleCnt="0">
        <dgm:presLayoutVars>
          <dgm:dir/>
          <dgm:animOne val="branch"/>
          <dgm:animLvl val="lvl"/>
        </dgm:presLayoutVars>
      </dgm:prSet>
      <dgm:spPr/>
    </dgm:pt>
    <dgm:pt modelId="{171E386E-CFC1-4434-A992-B33C3AE91C6C}" type="pres">
      <dgm:prSet presAssocID="{873D25F2-D433-4BC6-B811-49FBF17290A4}" presName="thickLine" presStyleLbl="alignNode1" presStyleIdx="0" presStyleCnt="4"/>
      <dgm:spPr/>
    </dgm:pt>
    <dgm:pt modelId="{9E36FF58-EB63-456E-B97E-585ECE7E9B81}" type="pres">
      <dgm:prSet presAssocID="{873D25F2-D433-4BC6-B811-49FBF17290A4}" presName="horz1" presStyleCnt="0"/>
      <dgm:spPr/>
    </dgm:pt>
    <dgm:pt modelId="{D5781E37-B516-4168-8D65-C6896DFE3ED8}" type="pres">
      <dgm:prSet presAssocID="{873D25F2-D433-4BC6-B811-49FBF17290A4}" presName="tx1" presStyleLbl="revTx" presStyleIdx="0" presStyleCnt="4"/>
      <dgm:spPr/>
    </dgm:pt>
    <dgm:pt modelId="{E47F8293-BD57-4257-A5A6-F0C610C582CB}" type="pres">
      <dgm:prSet presAssocID="{873D25F2-D433-4BC6-B811-49FBF17290A4}" presName="vert1" presStyleCnt="0"/>
      <dgm:spPr/>
    </dgm:pt>
    <dgm:pt modelId="{963D316F-0267-45DA-953E-8437A7E0047A}" type="pres">
      <dgm:prSet presAssocID="{E19906EC-DC14-4CEB-A276-B1EC6E00751C}" presName="thickLine" presStyleLbl="alignNode1" presStyleIdx="1" presStyleCnt="4"/>
      <dgm:spPr/>
    </dgm:pt>
    <dgm:pt modelId="{B9A6352E-900B-449E-B875-BFD502C19CF3}" type="pres">
      <dgm:prSet presAssocID="{E19906EC-DC14-4CEB-A276-B1EC6E00751C}" presName="horz1" presStyleCnt="0"/>
      <dgm:spPr/>
    </dgm:pt>
    <dgm:pt modelId="{E565393C-2078-4A6F-9645-A473D3684DD0}" type="pres">
      <dgm:prSet presAssocID="{E19906EC-DC14-4CEB-A276-B1EC6E00751C}" presName="tx1" presStyleLbl="revTx" presStyleIdx="1" presStyleCnt="4"/>
      <dgm:spPr/>
    </dgm:pt>
    <dgm:pt modelId="{A28EC9BC-108D-4BB6-97DC-56D4A217605B}" type="pres">
      <dgm:prSet presAssocID="{E19906EC-DC14-4CEB-A276-B1EC6E00751C}" presName="vert1" presStyleCnt="0"/>
      <dgm:spPr/>
    </dgm:pt>
    <dgm:pt modelId="{72872713-E39A-47C5-831D-23E633AA8976}" type="pres">
      <dgm:prSet presAssocID="{B15E627D-6ADD-48F7-B180-FA38951234DC}" presName="thickLine" presStyleLbl="alignNode1" presStyleIdx="2" presStyleCnt="4"/>
      <dgm:spPr/>
    </dgm:pt>
    <dgm:pt modelId="{45B39866-F6F3-42AD-805D-A956E51DFDD4}" type="pres">
      <dgm:prSet presAssocID="{B15E627D-6ADD-48F7-B180-FA38951234DC}" presName="horz1" presStyleCnt="0"/>
      <dgm:spPr/>
    </dgm:pt>
    <dgm:pt modelId="{FCD66EFB-F83E-4F01-A16F-2F5F0994AECF}" type="pres">
      <dgm:prSet presAssocID="{B15E627D-6ADD-48F7-B180-FA38951234DC}" presName="tx1" presStyleLbl="revTx" presStyleIdx="2" presStyleCnt="4"/>
      <dgm:spPr/>
    </dgm:pt>
    <dgm:pt modelId="{7F8CDA47-FEB6-444B-8BB8-81F9416EA011}" type="pres">
      <dgm:prSet presAssocID="{B15E627D-6ADD-48F7-B180-FA38951234DC}" presName="vert1" presStyleCnt="0"/>
      <dgm:spPr/>
    </dgm:pt>
    <dgm:pt modelId="{6213B7CA-B4A2-457F-881B-B30F228B8B91}" type="pres">
      <dgm:prSet presAssocID="{D96780A7-53B3-426C-8EF2-0BE8649C046D}" presName="thickLine" presStyleLbl="alignNode1" presStyleIdx="3" presStyleCnt="4"/>
      <dgm:spPr/>
    </dgm:pt>
    <dgm:pt modelId="{6BE27A78-E06F-4934-867A-0536E4FA1EDE}" type="pres">
      <dgm:prSet presAssocID="{D96780A7-53B3-426C-8EF2-0BE8649C046D}" presName="horz1" presStyleCnt="0"/>
      <dgm:spPr/>
    </dgm:pt>
    <dgm:pt modelId="{75A07758-BB57-4178-9B16-8F645A787C5C}" type="pres">
      <dgm:prSet presAssocID="{D96780A7-53B3-426C-8EF2-0BE8649C046D}" presName="tx1" presStyleLbl="revTx" presStyleIdx="3" presStyleCnt="4"/>
      <dgm:spPr/>
    </dgm:pt>
    <dgm:pt modelId="{1450C066-390A-46EE-8615-32878D11A372}" type="pres">
      <dgm:prSet presAssocID="{D96780A7-53B3-426C-8EF2-0BE8649C046D}" presName="vert1" presStyleCnt="0"/>
      <dgm:spPr/>
    </dgm:pt>
  </dgm:ptLst>
  <dgm:cxnLst>
    <dgm:cxn modelId="{18D5DF40-268C-4B85-8240-D06E27EB7258}" srcId="{BE5544FA-7C34-48FA-8449-CE53B477BF56}" destId="{873D25F2-D433-4BC6-B811-49FBF17290A4}" srcOrd="0" destOrd="0" parTransId="{F31B3D8B-464D-4A02-BF80-AECF8898BD62}" sibTransId="{D0D2CB11-7DC1-413F-AA6E-5D62407DCB20}"/>
    <dgm:cxn modelId="{5F940E52-796A-4552-ADB7-B65A1D749913}" type="presOf" srcId="{BE5544FA-7C34-48FA-8449-CE53B477BF56}" destId="{C4D5985D-602B-4F85-9079-94D43D2BE42D}" srcOrd="0" destOrd="0" presId="urn:microsoft.com/office/officeart/2008/layout/LinedList"/>
    <dgm:cxn modelId="{AA48D474-8B60-4F2E-85A5-E4EFD60D8F65}" type="presOf" srcId="{D96780A7-53B3-426C-8EF2-0BE8649C046D}" destId="{75A07758-BB57-4178-9B16-8F645A787C5C}" srcOrd="0" destOrd="0" presId="urn:microsoft.com/office/officeart/2008/layout/LinedList"/>
    <dgm:cxn modelId="{1722A855-1607-4EF5-A37E-32FA8B72C020}" type="presOf" srcId="{E19906EC-DC14-4CEB-A276-B1EC6E00751C}" destId="{E565393C-2078-4A6F-9645-A473D3684DD0}" srcOrd="0" destOrd="0" presId="urn:microsoft.com/office/officeart/2008/layout/LinedList"/>
    <dgm:cxn modelId="{3068CB85-5607-4C7C-8600-6A95702CB62A}" type="presOf" srcId="{873D25F2-D433-4BC6-B811-49FBF17290A4}" destId="{D5781E37-B516-4168-8D65-C6896DFE3ED8}" srcOrd="0" destOrd="0" presId="urn:microsoft.com/office/officeart/2008/layout/LinedList"/>
    <dgm:cxn modelId="{6549D78D-9B45-4C00-B949-C0A0A55D565F}" srcId="{BE5544FA-7C34-48FA-8449-CE53B477BF56}" destId="{B15E627D-6ADD-48F7-B180-FA38951234DC}" srcOrd="2" destOrd="0" parTransId="{A27F2934-CDFA-4E3E-991E-4C118A6D7458}" sibTransId="{82EC9EE0-AB33-4556-9E86-253532C07A39}"/>
    <dgm:cxn modelId="{C7A31DC5-E18A-4589-8F35-E8F7C326EAED}" srcId="{BE5544FA-7C34-48FA-8449-CE53B477BF56}" destId="{E19906EC-DC14-4CEB-A276-B1EC6E00751C}" srcOrd="1" destOrd="0" parTransId="{41261922-26B8-403C-8D3B-01C9CFEDB298}" sibTransId="{954B06E7-0895-4931-90E4-A30B83BC3761}"/>
    <dgm:cxn modelId="{BFAEEFDD-1D78-4494-B348-9004D47557F7}" srcId="{BE5544FA-7C34-48FA-8449-CE53B477BF56}" destId="{D96780A7-53B3-426C-8EF2-0BE8649C046D}" srcOrd="3" destOrd="0" parTransId="{F137888B-7571-445D-8A02-970C632F2AF0}" sibTransId="{8CDA6E0E-56EA-4B04-A135-1BF5047C6D3B}"/>
    <dgm:cxn modelId="{045481F1-6BFF-47B7-A93B-80B19F70E81F}" type="presOf" srcId="{B15E627D-6ADD-48F7-B180-FA38951234DC}" destId="{FCD66EFB-F83E-4F01-A16F-2F5F0994AECF}" srcOrd="0" destOrd="0" presId="urn:microsoft.com/office/officeart/2008/layout/LinedList"/>
    <dgm:cxn modelId="{5B3B7A94-81C4-4CF4-886C-5785E435FDC0}" type="presParOf" srcId="{C4D5985D-602B-4F85-9079-94D43D2BE42D}" destId="{171E386E-CFC1-4434-A992-B33C3AE91C6C}" srcOrd="0" destOrd="0" presId="urn:microsoft.com/office/officeart/2008/layout/LinedList"/>
    <dgm:cxn modelId="{1D69971F-EE0F-41B7-A7C3-3E452F340FC8}" type="presParOf" srcId="{C4D5985D-602B-4F85-9079-94D43D2BE42D}" destId="{9E36FF58-EB63-456E-B97E-585ECE7E9B81}" srcOrd="1" destOrd="0" presId="urn:microsoft.com/office/officeart/2008/layout/LinedList"/>
    <dgm:cxn modelId="{3365E9F8-9652-4A6F-AA78-4D2FD85B3D82}" type="presParOf" srcId="{9E36FF58-EB63-456E-B97E-585ECE7E9B81}" destId="{D5781E37-B516-4168-8D65-C6896DFE3ED8}" srcOrd="0" destOrd="0" presId="urn:microsoft.com/office/officeart/2008/layout/LinedList"/>
    <dgm:cxn modelId="{784A3681-67B6-4221-92EE-6CA924947AEB}" type="presParOf" srcId="{9E36FF58-EB63-456E-B97E-585ECE7E9B81}" destId="{E47F8293-BD57-4257-A5A6-F0C610C582CB}" srcOrd="1" destOrd="0" presId="urn:microsoft.com/office/officeart/2008/layout/LinedList"/>
    <dgm:cxn modelId="{2577006C-12E0-493E-9A56-4509E4E1540E}" type="presParOf" srcId="{C4D5985D-602B-4F85-9079-94D43D2BE42D}" destId="{963D316F-0267-45DA-953E-8437A7E0047A}" srcOrd="2" destOrd="0" presId="urn:microsoft.com/office/officeart/2008/layout/LinedList"/>
    <dgm:cxn modelId="{80E28A3F-616F-4F2A-86AC-809B94AA0C07}" type="presParOf" srcId="{C4D5985D-602B-4F85-9079-94D43D2BE42D}" destId="{B9A6352E-900B-449E-B875-BFD502C19CF3}" srcOrd="3" destOrd="0" presId="urn:microsoft.com/office/officeart/2008/layout/LinedList"/>
    <dgm:cxn modelId="{D478B707-AF4F-456E-89B4-228B4DA55418}" type="presParOf" srcId="{B9A6352E-900B-449E-B875-BFD502C19CF3}" destId="{E565393C-2078-4A6F-9645-A473D3684DD0}" srcOrd="0" destOrd="0" presId="urn:microsoft.com/office/officeart/2008/layout/LinedList"/>
    <dgm:cxn modelId="{AEB5DA3D-FFDE-4AAC-AC27-2DD8EFDFE6A8}" type="presParOf" srcId="{B9A6352E-900B-449E-B875-BFD502C19CF3}" destId="{A28EC9BC-108D-4BB6-97DC-56D4A217605B}" srcOrd="1" destOrd="0" presId="urn:microsoft.com/office/officeart/2008/layout/LinedList"/>
    <dgm:cxn modelId="{17C77C33-7757-49CA-A54B-9E72F88BC55B}" type="presParOf" srcId="{C4D5985D-602B-4F85-9079-94D43D2BE42D}" destId="{72872713-E39A-47C5-831D-23E633AA8976}" srcOrd="4" destOrd="0" presId="urn:microsoft.com/office/officeart/2008/layout/LinedList"/>
    <dgm:cxn modelId="{A2689305-3482-4D98-B913-F0CBDFFE1622}" type="presParOf" srcId="{C4D5985D-602B-4F85-9079-94D43D2BE42D}" destId="{45B39866-F6F3-42AD-805D-A956E51DFDD4}" srcOrd="5" destOrd="0" presId="urn:microsoft.com/office/officeart/2008/layout/LinedList"/>
    <dgm:cxn modelId="{4841914E-2B08-46B1-A76F-F19DD1AF9601}" type="presParOf" srcId="{45B39866-F6F3-42AD-805D-A956E51DFDD4}" destId="{FCD66EFB-F83E-4F01-A16F-2F5F0994AECF}" srcOrd="0" destOrd="0" presId="urn:microsoft.com/office/officeart/2008/layout/LinedList"/>
    <dgm:cxn modelId="{B3B7D2BD-AF68-4053-BA35-61AF67B91BF2}" type="presParOf" srcId="{45B39866-F6F3-42AD-805D-A956E51DFDD4}" destId="{7F8CDA47-FEB6-444B-8BB8-81F9416EA011}" srcOrd="1" destOrd="0" presId="urn:microsoft.com/office/officeart/2008/layout/LinedList"/>
    <dgm:cxn modelId="{A23217AA-EB8C-4339-8E0D-A9227F33EFF3}" type="presParOf" srcId="{C4D5985D-602B-4F85-9079-94D43D2BE42D}" destId="{6213B7CA-B4A2-457F-881B-B30F228B8B91}" srcOrd="6" destOrd="0" presId="urn:microsoft.com/office/officeart/2008/layout/LinedList"/>
    <dgm:cxn modelId="{13396119-74B6-4F28-B3D0-1A87424E8013}" type="presParOf" srcId="{C4D5985D-602B-4F85-9079-94D43D2BE42D}" destId="{6BE27A78-E06F-4934-867A-0536E4FA1EDE}" srcOrd="7" destOrd="0" presId="urn:microsoft.com/office/officeart/2008/layout/LinedList"/>
    <dgm:cxn modelId="{35C219B4-3123-400D-A1BF-90DBD0F4B459}" type="presParOf" srcId="{6BE27A78-E06F-4934-867A-0536E4FA1EDE}" destId="{75A07758-BB57-4178-9B16-8F645A787C5C}" srcOrd="0" destOrd="0" presId="urn:microsoft.com/office/officeart/2008/layout/LinedList"/>
    <dgm:cxn modelId="{C2A6D612-A513-4D30-B960-49FF376DB0FB}" type="presParOf" srcId="{6BE27A78-E06F-4934-867A-0536E4FA1EDE}" destId="{1450C066-390A-46EE-8615-32878D11A37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AE9E177-3516-40DE-A455-03A823281F30}"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FD6A3356-4756-41CC-813F-D5F822FBC5CD}">
      <dgm:prSet/>
      <dgm:spPr/>
      <dgm:t>
        <a:bodyPr/>
        <a:lstStyle/>
        <a:p>
          <a:r>
            <a:rPr lang="en-US" dirty="0" err="1">
              <a:latin typeface="Abadi" panose="020B0604020104020204" pitchFamily="34" charset="0"/>
            </a:rPr>
            <a:t>Création</a:t>
          </a:r>
          <a:r>
            <a:rPr lang="en-US" dirty="0">
              <a:latin typeface="Abadi" panose="020B0604020104020204" pitchFamily="34" charset="0"/>
            </a:rPr>
            <a:t> de la structure et du pole SIG</a:t>
          </a:r>
        </a:p>
      </dgm:t>
    </dgm:pt>
    <dgm:pt modelId="{663D62DA-7643-410B-BFC7-8BB295198849}" type="parTrans" cxnId="{E88C04D1-0159-477D-BE8C-85C38A1336D3}">
      <dgm:prSet/>
      <dgm:spPr/>
      <dgm:t>
        <a:bodyPr/>
        <a:lstStyle/>
        <a:p>
          <a:endParaRPr lang="en-US"/>
        </a:p>
      </dgm:t>
    </dgm:pt>
    <dgm:pt modelId="{6D524FF0-AEDA-4FE1-AF73-0858EE7ECC19}" type="sibTrans" cxnId="{E88C04D1-0159-477D-BE8C-85C38A1336D3}">
      <dgm:prSet/>
      <dgm:spPr/>
      <dgm:t>
        <a:bodyPr/>
        <a:lstStyle/>
        <a:p>
          <a:endParaRPr lang="en-US"/>
        </a:p>
      </dgm:t>
    </dgm:pt>
    <dgm:pt modelId="{FED8D2DC-56FC-4CE9-AEF5-24BF76CB2831}">
      <dgm:prSet/>
      <dgm:spPr/>
      <dgm:t>
        <a:bodyPr/>
        <a:lstStyle/>
        <a:p>
          <a:r>
            <a:rPr lang="en-US" dirty="0" err="1">
              <a:latin typeface="Abadi" panose="020B0604020104020204" pitchFamily="34" charset="0"/>
            </a:rPr>
            <a:t>Investissement</a:t>
          </a:r>
          <a:r>
            <a:rPr lang="en-US" dirty="0">
              <a:latin typeface="Abadi" panose="020B0604020104020204" pitchFamily="34" charset="0"/>
            </a:rPr>
            <a:t> dans la formation des agents</a:t>
          </a:r>
        </a:p>
      </dgm:t>
    </dgm:pt>
    <dgm:pt modelId="{90BF6C97-ACC1-4350-A7DC-A048E0A26618}" type="parTrans" cxnId="{DF443BC8-4DDF-4AD4-BDF6-500B7AC30DB9}">
      <dgm:prSet/>
      <dgm:spPr/>
      <dgm:t>
        <a:bodyPr/>
        <a:lstStyle/>
        <a:p>
          <a:endParaRPr lang="en-US"/>
        </a:p>
      </dgm:t>
    </dgm:pt>
    <dgm:pt modelId="{158D01AD-5D23-4D93-A568-466D15DBF730}" type="sibTrans" cxnId="{DF443BC8-4DDF-4AD4-BDF6-500B7AC30DB9}">
      <dgm:prSet/>
      <dgm:spPr/>
      <dgm:t>
        <a:bodyPr/>
        <a:lstStyle/>
        <a:p>
          <a:endParaRPr lang="en-US"/>
        </a:p>
      </dgm:t>
    </dgm:pt>
    <dgm:pt modelId="{55CFF2E1-D452-46BD-9D5A-D864353A84F7}">
      <dgm:prSet/>
      <dgm:spPr/>
      <dgm:t>
        <a:bodyPr/>
        <a:lstStyle/>
        <a:p>
          <a:r>
            <a:rPr lang="en-US" dirty="0">
              <a:latin typeface="Abadi" panose="020B0604020104020204" pitchFamily="34" charset="0"/>
            </a:rPr>
            <a:t>Exploitation et </a:t>
          </a:r>
          <a:r>
            <a:rPr lang="en-US" dirty="0" err="1">
              <a:latin typeface="Abadi" panose="020B0604020104020204" pitchFamily="34" charset="0"/>
            </a:rPr>
            <a:t>commercialisation</a:t>
          </a:r>
          <a:r>
            <a:rPr lang="en-US" dirty="0">
              <a:latin typeface="Abadi" panose="020B0604020104020204" pitchFamily="34" charset="0"/>
            </a:rPr>
            <a:t> du </a:t>
          </a:r>
          <a:r>
            <a:rPr lang="en-US" dirty="0" err="1">
              <a:latin typeface="Abadi" panose="020B0604020104020204" pitchFamily="34" charset="0"/>
            </a:rPr>
            <a:t>réseau</a:t>
          </a:r>
          <a:endParaRPr lang="en-US" dirty="0">
            <a:latin typeface="Abadi" panose="020B0604020104020204" pitchFamily="34" charset="0"/>
          </a:endParaRPr>
        </a:p>
      </dgm:t>
    </dgm:pt>
    <dgm:pt modelId="{A9050388-C93C-4204-A2DE-FEEBF717642D}" type="parTrans" cxnId="{555D55EF-B673-4B96-88E3-2904D56E3798}">
      <dgm:prSet/>
      <dgm:spPr/>
      <dgm:t>
        <a:bodyPr/>
        <a:lstStyle/>
        <a:p>
          <a:endParaRPr lang="en-US"/>
        </a:p>
      </dgm:t>
    </dgm:pt>
    <dgm:pt modelId="{9EDDEE31-E96E-4C32-A7FB-41D08BD39F2E}" type="sibTrans" cxnId="{555D55EF-B673-4B96-88E3-2904D56E3798}">
      <dgm:prSet/>
      <dgm:spPr/>
      <dgm:t>
        <a:bodyPr/>
        <a:lstStyle/>
        <a:p>
          <a:endParaRPr lang="en-US"/>
        </a:p>
      </dgm:t>
    </dgm:pt>
    <dgm:pt modelId="{1F41D87A-68E7-49D8-A696-3E7B0483A438}" type="pres">
      <dgm:prSet presAssocID="{4AE9E177-3516-40DE-A455-03A823281F30}" presName="outerComposite" presStyleCnt="0">
        <dgm:presLayoutVars>
          <dgm:chMax val="5"/>
          <dgm:dir/>
          <dgm:resizeHandles val="exact"/>
        </dgm:presLayoutVars>
      </dgm:prSet>
      <dgm:spPr/>
    </dgm:pt>
    <dgm:pt modelId="{1B6B6562-9865-49D6-8F9C-39D3F8085992}" type="pres">
      <dgm:prSet presAssocID="{4AE9E177-3516-40DE-A455-03A823281F30}" presName="dummyMaxCanvas" presStyleCnt="0">
        <dgm:presLayoutVars/>
      </dgm:prSet>
      <dgm:spPr/>
    </dgm:pt>
    <dgm:pt modelId="{419EB882-FEEC-4DFA-91BA-D826EA55E45B}" type="pres">
      <dgm:prSet presAssocID="{4AE9E177-3516-40DE-A455-03A823281F30}" presName="ThreeNodes_1" presStyleLbl="node1" presStyleIdx="0" presStyleCnt="3">
        <dgm:presLayoutVars>
          <dgm:bulletEnabled val="1"/>
        </dgm:presLayoutVars>
      </dgm:prSet>
      <dgm:spPr/>
    </dgm:pt>
    <dgm:pt modelId="{C3BBB07E-D49D-49D5-90DF-A97987325B91}" type="pres">
      <dgm:prSet presAssocID="{4AE9E177-3516-40DE-A455-03A823281F30}" presName="ThreeNodes_2" presStyleLbl="node1" presStyleIdx="1" presStyleCnt="3">
        <dgm:presLayoutVars>
          <dgm:bulletEnabled val="1"/>
        </dgm:presLayoutVars>
      </dgm:prSet>
      <dgm:spPr/>
    </dgm:pt>
    <dgm:pt modelId="{2E2CDDDA-A1E0-4972-B3CE-7BAA96A530EE}" type="pres">
      <dgm:prSet presAssocID="{4AE9E177-3516-40DE-A455-03A823281F30}" presName="ThreeNodes_3" presStyleLbl="node1" presStyleIdx="2" presStyleCnt="3">
        <dgm:presLayoutVars>
          <dgm:bulletEnabled val="1"/>
        </dgm:presLayoutVars>
      </dgm:prSet>
      <dgm:spPr/>
    </dgm:pt>
    <dgm:pt modelId="{0A12B1DA-8ED6-4B90-989B-B546BAEA99E7}" type="pres">
      <dgm:prSet presAssocID="{4AE9E177-3516-40DE-A455-03A823281F30}" presName="ThreeConn_1-2" presStyleLbl="fgAccFollowNode1" presStyleIdx="0" presStyleCnt="2">
        <dgm:presLayoutVars>
          <dgm:bulletEnabled val="1"/>
        </dgm:presLayoutVars>
      </dgm:prSet>
      <dgm:spPr/>
    </dgm:pt>
    <dgm:pt modelId="{AA9C0800-80F5-4DE8-BCFD-94C3EAFAD3C5}" type="pres">
      <dgm:prSet presAssocID="{4AE9E177-3516-40DE-A455-03A823281F30}" presName="ThreeConn_2-3" presStyleLbl="fgAccFollowNode1" presStyleIdx="1" presStyleCnt="2">
        <dgm:presLayoutVars>
          <dgm:bulletEnabled val="1"/>
        </dgm:presLayoutVars>
      </dgm:prSet>
      <dgm:spPr/>
    </dgm:pt>
    <dgm:pt modelId="{FD2F4B26-11E7-427C-BBA7-882FDA0FCFC1}" type="pres">
      <dgm:prSet presAssocID="{4AE9E177-3516-40DE-A455-03A823281F30}" presName="ThreeNodes_1_text" presStyleLbl="node1" presStyleIdx="2" presStyleCnt="3">
        <dgm:presLayoutVars>
          <dgm:bulletEnabled val="1"/>
        </dgm:presLayoutVars>
      </dgm:prSet>
      <dgm:spPr/>
    </dgm:pt>
    <dgm:pt modelId="{9B213CA6-9482-473C-BC2E-4F9A9380A087}" type="pres">
      <dgm:prSet presAssocID="{4AE9E177-3516-40DE-A455-03A823281F30}" presName="ThreeNodes_2_text" presStyleLbl="node1" presStyleIdx="2" presStyleCnt="3">
        <dgm:presLayoutVars>
          <dgm:bulletEnabled val="1"/>
        </dgm:presLayoutVars>
      </dgm:prSet>
      <dgm:spPr/>
    </dgm:pt>
    <dgm:pt modelId="{ABC6BD5D-40FB-43AC-84AC-EF00DE0D72F0}" type="pres">
      <dgm:prSet presAssocID="{4AE9E177-3516-40DE-A455-03A823281F30}" presName="ThreeNodes_3_text" presStyleLbl="node1" presStyleIdx="2" presStyleCnt="3">
        <dgm:presLayoutVars>
          <dgm:bulletEnabled val="1"/>
        </dgm:presLayoutVars>
      </dgm:prSet>
      <dgm:spPr/>
    </dgm:pt>
  </dgm:ptLst>
  <dgm:cxnLst>
    <dgm:cxn modelId="{612F7101-4C83-4B41-A6A1-F57D94C14F0F}" type="presOf" srcId="{FED8D2DC-56FC-4CE9-AEF5-24BF76CB2831}" destId="{9B213CA6-9482-473C-BC2E-4F9A9380A087}" srcOrd="1" destOrd="0" presId="urn:microsoft.com/office/officeart/2005/8/layout/vProcess5"/>
    <dgm:cxn modelId="{80D71803-7E32-455A-870A-82B79896F4B2}" type="presOf" srcId="{FD6A3356-4756-41CC-813F-D5F822FBC5CD}" destId="{419EB882-FEEC-4DFA-91BA-D826EA55E45B}" srcOrd="0" destOrd="0" presId="urn:microsoft.com/office/officeart/2005/8/layout/vProcess5"/>
    <dgm:cxn modelId="{4A15B74A-FEFE-4CEF-90CC-0476B636C438}" type="presOf" srcId="{158D01AD-5D23-4D93-A568-466D15DBF730}" destId="{AA9C0800-80F5-4DE8-BCFD-94C3EAFAD3C5}" srcOrd="0" destOrd="0" presId="urn:microsoft.com/office/officeart/2005/8/layout/vProcess5"/>
    <dgm:cxn modelId="{2299C858-780B-4A66-89BA-5ACFF780A21C}" type="presOf" srcId="{55CFF2E1-D452-46BD-9D5A-D864353A84F7}" destId="{ABC6BD5D-40FB-43AC-84AC-EF00DE0D72F0}" srcOrd="1" destOrd="0" presId="urn:microsoft.com/office/officeart/2005/8/layout/vProcess5"/>
    <dgm:cxn modelId="{2599148A-04C3-49E2-A207-FF933008C6EE}" type="presOf" srcId="{FED8D2DC-56FC-4CE9-AEF5-24BF76CB2831}" destId="{C3BBB07E-D49D-49D5-90DF-A97987325B91}" srcOrd="0" destOrd="0" presId="urn:microsoft.com/office/officeart/2005/8/layout/vProcess5"/>
    <dgm:cxn modelId="{DF443BC8-4DDF-4AD4-BDF6-500B7AC30DB9}" srcId="{4AE9E177-3516-40DE-A455-03A823281F30}" destId="{FED8D2DC-56FC-4CE9-AEF5-24BF76CB2831}" srcOrd="1" destOrd="0" parTransId="{90BF6C97-ACC1-4350-A7DC-A048E0A26618}" sibTransId="{158D01AD-5D23-4D93-A568-466D15DBF730}"/>
    <dgm:cxn modelId="{E88C04D1-0159-477D-BE8C-85C38A1336D3}" srcId="{4AE9E177-3516-40DE-A455-03A823281F30}" destId="{FD6A3356-4756-41CC-813F-D5F822FBC5CD}" srcOrd="0" destOrd="0" parTransId="{663D62DA-7643-410B-BFC7-8BB295198849}" sibTransId="{6D524FF0-AEDA-4FE1-AF73-0858EE7ECC19}"/>
    <dgm:cxn modelId="{CFCD41D1-527C-49B1-8814-7A044302770E}" type="presOf" srcId="{6D524FF0-AEDA-4FE1-AF73-0858EE7ECC19}" destId="{0A12B1DA-8ED6-4B90-989B-B546BAEA99E7}" srcOrd="0" destOrd="0" presId="urn:microsoft.com/office/officeart/2005/8/layout/vProcess5"/>
    <dgm:cxn modelId="{4D6C98DE-13D5-4668-A3BA-AFF3D6BB3743}" type="presOf" srcId="{55CFF2E1-D452-46BD-9D5A-D864353A84F7}" destId="{2E2CDDDA-A1E0-4972-B3CE-7BAA96A530EE}" srcOrd="0" destOrd="0" presId="urn:microsoft.com/office/officeart/2005/8/layout/vProcess5"/>
    <dgm:cxn modelId="{3D5C72E4-C528-471B-894F-D6F9E27873A0}" type="presOf" srcId="{4AE9E177-3516-40DE-A455-03A823281F30}" destId="{1F41D87A-68E7-49D8-A696-3E7B0483A438}" srcOrd="0" destOrd="0" presId="urn:microsoft.com/office/officeart/2005/8/layout/vProcess5"/>
    <dgm:cxn modelId="{555D55EF-B673-4B96-88E3-2904D56E3798}" srcId="{4AE9E177-3516-40DE-A455-03A823281F30}" destId="{55CFF2E1-D452-46BD-9D5A-D864353A84F7}" srcOrd="2" destOrd="0" parTransId="{A9050388-C93C-4204-A2DE-FEEBF717642D}" sibTransId="{9EDDEE31-E96E-4C32-A7FB-41D08BD39F2E}"/>
    <dgm:cxn modelId="{01C3CFF1-D2FF-41F0-9BFC-423A498B9DB8}" type="presOf" srcId="{FD6A3356-4756-41CC-813F-D5F822FBC5CD}" destId="{FD2F4B26-11E7-427C-BBA7-882FDA0FCFC1}" srcOrd="1" destOrd="0" presId="urn:microsoft.com/office/officeart/2005/8/layout/vProcess5"/>
    <dgm:cxn modelId="{50C92C6A-00AB-4E99-B6DD-F916761A36D3}" type="presParOf" srcId="{1F41D87A-68E7-49D8-A696-3E7B0483A438}" destId="{1B6B6562-9865-49D6-8F9C-39D3F8085992}" srcOrd="0" destOrd="0" presId="urn:microsoft.com/office/officeart/2005/8/layout/vProcess5"/>
    <dgm:cxn modelId="{40A57BC1-482F-4BF5-B436-8F5530C677B5}" type="presParOf" srcId="{1F41D87A-68E7-49D8-A696-3E7B0483A438}" destId="{419EB882-FEEC-4DFA-91BA-D826EA55E45B}" srcOrd="1" destOrd="0" presId="urn:microsoft.com/office/officeart/2005/8/layout/vProcess5"/>
    <dgm:cxn modelId="{EA7FA7D9-CB66-4E5C-BFC1-06C0BF96B537}" type="presParOf" srcId="{1F41D87A-68E7-49D8-A696-3E7B0483A438}" destId="{C3BBB07E-D49D-49D5-90DF-A97987325B91}" srcOrd="2" destOrd="0" presId="urn:microsoft.com/office/officeart/2005/8/layout/vProcess5"/>
    <dgm:cxn modelId="{8EB5D45B-396F-4CBD-998D-198716D4ACA6}" type="presParOf" srcId="{1F41D87A-68E7-49D8-A696-3E7B0483A438}" destId="{2E2CDDDA-A1E0-4972-B3CE-7BAA96A530EE}" srcOrd="3" destOrd="0" presId="urn:microsoft.com/office/officeart/2005/8/layout/vProcess5"/>
    <dgm:cxn modelId="{657B4653-1EBC-4F2C-BB15-47616B2357BE}" type="presParOf" srcId="{1F41D87A-68E7-49D8-A696-3E7B0483A438}" destId="{0A12B1DA-8ED6-4B90-989B-B546BAEA99E7}" srcOrd="4" destOrd="0" presId="urn:microsoft.com/office/officeart/2005/8/layout/vProcess5"/>
    <dgm:cxn modelId="{586AE2A1-2046-43F7-8466-17D27BBD3F5B}" type="presParOf" srcId="{1F41D87A-68E7-49D8-A696-3E7B0483A438}" destId="{AA9C0800-80F5-4DE8-BCFD-94C3EAFAD3C5}" srcOrd="5" destOrd="0" presId="urn:microsoft.com/office/officeart/2005/8/layout/vProcess5"/>
    <dgm:cxn modelId="{719DC403-1EB2-4FB0-9107-34AFDAC23ADB}" type="presParOf" srcId="{1F41D87A-68E7-49D8-A696-3E7B0483A438}" destId="{FD2F4B26-11E7-427C-BBA7-882FDA0FCFC1}" srcOrd="6" destOrd="0" presId="urn:microsoft.com/office/officeart/2005/8/layout/vProcess5"/>
    <dgm:cxn modelId="{98F45352-951C-41A9-8C3B-A9EE57092FC0}" type="presParOf" srcId="{1F41D87A-68E7-49D8-A696-3E7B0483A438}" destId="{9B213CA6-9482-473C-BC2E-4F9A9380A087}" srcOrd="7" destOrd="0" presId="urn:microsoft.com/office/officeart/2005/8/layout/vProcess5"/>
    <dgm:cxn modelId="{86AEF12A-9F8C-49C0-8A2B-152E02D17E56}" type="presParOf" srcId="{1F41D87A-68E7-49D8-A696-3E7B0483A438}" destId="{ABC6BD5D-40FB-43AC-84AC-EF00DE0D72F0}"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B78995B-7997-4FA2-878E-728242F940B7}" type="doc">
      <dgm:prSet loTypeId="urn:microsoft.com/office/officeart/2005/8/layout/matrix1" loCatId="matrix" qsTypeId="urn:microsoft.com/office/officeart/2005/8/quickstyle/simple1" qsCatId="simple" csTypeId="urn:microsoft.com/office/officeart/2005/8/colors/accent2_5" csCatId="accent2" phldr="1"/>
      <dgm:spPr/>
      <dgm:t>
        <a:bodyPr/>
        <a:lstStyle/>
        <a:p>
          <a:endParaRPr lang="en-US"/>
        </a:p>
      </dgm:t>
    </dgm:pt>
    <dgm:pt modelId="{1D97790F-9A9E-4121-B95A-A129FA62C8B3}">
      <dgm:prSet phldrT="[Texte]" custT="1"/>
      <dgm:spPr/>
      <dgm:t>
        <a:bodyPr/>
        <a:lstStyle/>
        <a:p>
          <a:r>
            <a:rPr lang="fr-FR" sz="3200" b="1" dirty="0">
              <a:latin typeface="Helsinki" panose="02000000000000000000" pitchFamily="2" charset="0"/>
            </a:rPr>
            <a:t>SWOT</a:t>
          </a:r>
          <a:endParaRPr lang="en-US" sz="3000" b="1" dirty="0">
            <a:latin typeface="Helsinki" panose="02000000000000000000" pitchFamily="2" charset="0"/>
          </a:endParaRPr>
        </a:p>
      </dgm:t>
    </dgm:pt>
    <dgm:pt modelId="{2C5C4272-4DA3-4821-8BA5-CAA42E80AC0D}" type="parTrans" cxnId="{A6197C01-042F-4DFB-91A7-2874A7BA83E6}">
      <dgm:prSet/>
      <dgm:spPr/>
      <dgm:t>
        <a:bodyPr/>
        <a:lstStyle/>
        <a:p>
          <a:endParaRPr lang="en-US"/>
        </a:p>
      </dgm:t>
    </dgm:pt>
    <dgm:pt modelId="{B70DF7DB-FCCD-46A6-A653-05717F040EB7}" type="sibTrans" cxnId="{A6197C01-042F-4DFB-91A7-2874A7BA83E6}">
      <dgm:prSet/>
      <dgm:spPr/>
      <dgm:t>
        <a:bodyPr/>
        <a:lstStyle/>
        <a:p>
          <a:endParaRPr lang="en-US"/>
        </a:p>
      </dgm:t>
    </dgm:pt>
    <dgm:pt modelId="{44ED2C91-A744-41FE-B399-75BB077A088B}">
      <dgm:prSet phldrT="[Texte]" custT="1"/>
      <dgm:spPr/>
      <dgm:t>
        <a:bodyPr/>
        <a:lstStyle/>
        <a:p>
          <a:endParaRPr lang="en-US" sz="1200" dirty="0"/>
        </a:p>
        <a:p>
          <a:endParaRPr lang="en-US" sz="1200" dirty="0"/>
        </a:p>
        <a:p>
          <a:r>
            <a:rPr lang="fr-FR" sz="2000" b="1" dirty="0">
              <a:latin typeface="Helsinki" panose="02000000000000000000" pitchFamily="2" charset="0"/>
            </a:rPr>
            <a:t>FORCES</a:t>
          </a:r>
        </a:p>
        <a:p>
          <a:r>
            <a:rPr lang="en-US" sz="1600" dirty="0" err="1">
              <a:latin typeface="Abadi" panose="020B0604020104020204" pitchFamily="34" charset="0"/>
            </a:rPr>
            <a:t>Patiente</a:t>
          </a:r>
          <a:r>
            <a:rPr lang="en-US" sz="1600" dirty="0">
              <a:latin typeface="Abadi" panose="020B0604020104020204" pitchFamily="34" charset="0"/>
            </a:rPr>
            <a:t>,</a:t>
          </a:r>
          <a:br>
            <a:rPr lang="en-US" sz="1600" dirty="0">
              <a:latin typeface="Abadi" panose="020B0604020104020204" pitchFamily="34" charset="0"/>
            </a:rPr>
          </a:br>
          <a:r>
            <a:rPr lang="en-US" sz="1600" dirty="0" err="1">
              <a:latin typeface="Abadi" panose="020B0604020104020204" pitchFamily="34" charset="0"/>
            </a:rPr>
            <a:t>Autonome</a:t>
          </a:r>
          <a:r>
            <a:rPr lang="en-US" sz="1600" dirty="0">
              <a:latin typeface="Abadi" panose="020B0604020104020204" pitchFamily="34" charset="0"/>
            </a:rPr>
            <a:t>,</a:t>
          </a:r>
          <a:br>
            <a:rPr lang="en-US" sz="1600" dirty="0">
              <a:latin typeface="Abadi" panose="020B0604020104020204" pitchFamily="34" charset="0"/>
            </a:rPr>
          </a:br>
          <a:r>
            <a:rPr lang="en-US" sz="1600" dirty="0">
              <a:latin typeface="Abadi" panose="020B0604020104020204" pitchFamily="34" charset="0"/>
            </a:rPr>
            <a:t>Satisfaction à </a:t>
          </a:r>
          <a:r>
            <a:rPr lang="en-US" sz="1600" dirty="0" err="1">
              <a:latin typeface="Abadi" panose="020B0604020104020204" pitchFamily="34" charset="0"/>
            </a:rPr>
            <a:t>réussir</a:t>
          </a:r>
          <a:r>
            <a:rPr lang="en-US" sz="1600" dirty="0">
              <a:latin typeface="Abadi" panose="020B0604020104020204" pitchFamily="34" charset="0"/>
            </a:rPr>
            <a:t> </a:t>
          </a:r>
          <a:r>
            <a:rPr lang="en-US" sz="1600" dirty="0" err="1">
              <a:latin typeface="Abadi" panose="020B0604020104020204" pitchFamily="34" charset="0"/>
            </a:rPr>
            <a:t>ses</a:t>
          </a:r>
          <a:r>
            <a:rPr lang="en-US" sz="1600" dirty="0">
              <a:latin typeface="Abadi" panose="020B0604020104020204" pitchFamily="34" charset="0"/>
            </a:rPr>
            <a:t> </a:t>
          </a:r>
          <a:r>
            <a:rPr lang="en-US" sz="1600" dirty="0" err="1">
              <a:latin typeface="Abadi" panose="020B0604020104020204" pitchFamily="34" charset="0"/>
            </a:rPr>
            <a:t>objectifs</a:t>
          </a:r>
          <a:r>
            <a:rPr lang="en-US" sz="1600" dirty="0">
              <a:latin typeface="Abadi" panose="020B0604020104020204" pitchFamily="34" charset="0"/>
            </a:rPr>
            <a:t>, determine</a:t>
          </a:r>
          <a:br>
            <a:rPr lang="en-US" sz="1600" dirty="0">
              <a:latin typeface="Abadi" panose="020B0604020104020204" pitchFamily="34" charset="0"/>
            </a:rPr>
          </a:br>
          <a:r>
            <a:rPr lang="en-US" sz="1600" dirty="0" err="1">
              <a:latin typeface="Abadi" panose="020B0604020104020204" pitchFamily="34" charset="0"/>
            </a:rPr>
            <a:t>Capacité</a:t>
          </a:r>
          <a:r>
            <a:rPr lang="en-US" sz="1600" dirty="0">
              <a:latin typeface="Abadi" panose="020B0604020104020204" pitchFamily="34" charset="0"/>
            </a:rPr>
            <a:t> </a:t>
          </a:r>
          <a:r>
            <a:rPr lang="en-US" sz="1600" dirty="0" err="1">
              <a:latin typeface="Abadi" panose="020B0604020104020204" pitchFamily="34" charset="0"/>
            </a:rPr>
            <a:t>d’adaptation</a:t>
          </a:r>
          <a:r>
            <a:rPr lang="en-US" sz="1600" dirty="0">
              <a:latin typeface="Abadi" panose="020B0604020104020204" pitchFamily="34" charset="0"/>
            </a:rPr>
            <a:t> au travail</a:t>
          </a:r>
          <a:br>
            <a:rPr lang="en-US" sz="1600" dirty="0">
              <a:latin typeface="Abadi" panose="020B0604020104020204" pitchFamily="34" charset="0"/>
            </a:rPr>
          </a:br>
          <a:r>
            <a:rPr lang="en-US" sz="1600" dirty="0" err="1">
              <a:latin typeface="Abadi" panose="020B0604020104020204" pitchFamily="34" charset="0"/>
            </a:rPr>
            <a:t>aime</a:t>
          </a:r>
          <a:r>
            <a:rPr lang="en-US" sz="1600" dirty="0">
              <a:latin typeface="Abadi" panose="020B0604020104020204" pitchFamily="34" charset="0"/>
            </a:rPr>
            <a:t> </a:t>
          </a:r>
          <a:r>
            <a:rPr lang="en-US" sz="1600" dirty="0" err="1">
              <a:latin typeface="Abadi" panose="020B0604020104020204" pitchFamily="34" charset="0"/>
            </a:rPr>
            <a:t>l’informatique</a:t>
          </a:r>
          <a:br>
            <a:rPr lang="en-US" sz="1200" dirty="0">
              <a:latin typeface="Abadi" panose="020B0604020104020204" pitchFamily="34" charset="0"/>
            </a:rPr>
          </a:br>
          <a:br>
            <a:rPr lang="en-US" sz="1200" dirty="0">
              <a:latin typeface="Abadi" panose="020B0604020104020204" pitchFamily="34" charset="0"/>
            </a:rPr>
          </a:br>
          <a:endParaRPr lang="en-US" sz="1200" dirty="0">
            <a:latin typeface="Abadi" panose="020B0604020104020204" pitchFamily="34" charset="0"/>
          </a:endParaRPr>
        </a:p>
      </dgm:t>
    </dgm:pt>
    <dgm:pt modelId="{BB6E6FA4-C17E-4673-A019-DE7C5997B73F}" type="parTrans" cxnId="{99392F00-1B90-4266-874D-D4187CB467AB}">
      <dgm:prSet/>
      <dgm:spPr/>
      <dgm:t>
        <a:bodyPr/>
        <a:lstStyle/>
        <a:p>
          <a:endParaRPr lang="en-US"/>
        </a:p>
      </dgm:t>
    </dgm:pt>
    <dgm:pt modelId="{66766D3E-5977-48DC-83BE-72E645D871C0}" type="sibTrans" cxnId="{99392F00-1B90-4266-874D-D4187CB467AB}">
      <dgm:prSet/>
      <dgm:spPr/>
      <dgm:t>
        <a:bodyPr/>
        <a:lstStyle/>
        <a:p>
          <a:endParaRPr lang="en-US"/>
        </a:p>
      </dgm:t>
    </dgm:pt>
    <dgm:pt modelId="{77867A41-6F20-4222-92A7-1E5298C7CC7A}">
      <dgm:prSet phldrT="[Texte]" custT="1"/>
      <dgm:spPr/>
      <dgm:t>
        <a:bodyPr/>
        <a:lstStyle/>
        <a:p>
          <a:endParaRPr lang="fr-FR" sz="1200" b="1" dirty="0"/>
        </a:p>
        <a:p>
          <a:endParaRPr lang="fr-FR" sz="2000" b="1" dirty="0"/>
        </a:p>
        <a:p>
          <a:r>
            <a:rPr lang="fr-FR" sz="2000" b="1" dirty="0">
              <a:latin typeface="Helsinki" panose="02000000000000000000" pitchFamily="2" charset="0"/>
            </a:rPr>
            <a:t>FAIBLESSES</a:t>
          </a:r>
          <a:endParaRPr lang="en-US" sz="2000" b="1" dirty="0">
            <a:latin typeface="Helsinki" panose="02000000000000000000" pitchFamily="2" charset="0"/>
          </a:endParaRPr>
        </a:p>
        <a:p>
          <a:r>
            <a:rPr lang="en-US" sz="1600" dirty="0" err="1">
              <a:latin typeface="Abadi" panose="020B0604020104020204" pitchFamily="34" charset="0"/>
            </a:rPr>
            <a:t>Introvertie</a:t>
          </a:r>
          <a:r>
            <a:rPr lang="en-US" sz="1600" dirty="0">
              <a:latin typeface="Abadi" panose="020B0604020104020204" pitchFamily="34" charset="0"/>
            </a:rPr>
            <a:t> au travail,</a:t>
          </a:r>
          <a:br>
            <a:rPr lang="en-US" sz="1600" dirty="0">
              <a:latin typeface="Abadi" panose="020B0604020104020204" pitchFamily="34" charset="0"/>
            </a:rPr>
          </a:br>
          <a:r>
            <a:rPr lang="en-US" sz="1600" dirty="0" err="1">
              <a:latin typeface="Abadi" panose="020B0604020104020204" pitchFamily="34" charset="0"/>
            </a:rPr>
            <a:t>Déconcentration</a:t>
          </a:r>
          <a:r>
            <a:rPr lang="en-US" sz="1600" dirty="0">
              <a:latin typeface="Abadi" panose="020B0604020104020204" pitchFamily="34" charset="0"/>
            </a:rPr>
            <a:t> </a:t>
          </a:r>
          <a:r>
            <a:rPr lang="en-US" sz="1600" dirty="0" err="1">
              <a:latin typeface="Abadi" panose="020B0604020104020204" pitchFamily="34" charset="0"/>
            </a:rPr>
            <a:t>si</a:t>
          </a:r>
          <a:r>
            <a:rPr lang="en-US" sz="1600" dirty="0">
              <a:latin typeface="Abadi" panose="020B0604020104020204" pitchFamily="34" charset="0"/>
            </a:rPr>
            <a:t> les taches </a:t>
          </a:r>
          <a:r>
            <a:rPr lang="en-US" sz="1600" dirty="0" err="1">
              <a:latin typeface="Abadi" panose="020B0604020104020204" pitchFamily="34" charset="0"/>
            </a:rPr>
            <a:t>sont</a:t>
          </a:r>
          <a:r>
            <a:rPr lang="en-US" sz="1600" dirty="0">
              <a:latin typeface="Abadi" panose="020B0604020104020204" pitchFamily="34" charset="0"/>
            </a:rPr>
            <a:t> </a:t>
          </a:r>
          <a:r>
            <a:rPr lang="en-US" sz="1600" dirty="0" err="1">
              <a:latin typeface="Abadi" panose="020B0604020104020204" pitchFamily="34" charset="0"/>
            </a:rPr>
            <a:t>répétitives</a:t>
          </a:r>
          <a:r>
            <a:rPr lang="en-US" sz="1600" dirty="0">
              <a:latin typeface="Abadi" panose="020B0604020104020204" pitchFamily="34" charset="0"/>
            </a:rPr>
            <a:t>,</a:t>
          </a:r>
          <a:br>
            <a:rPr lang="en-US" sz="1600" dirty="0">
              <a:latin typeface="Abadi" panose="020B0604020104020204" pitchFamily="34" charset="0"/>
            </a:rPr>
          </a:br>
          <a:r>
            <a:rPr lang="en-US" sz="1600" dirty="0" err="1">
              <a:latin typeface="Abadi" panose="020B0604020104020204" pitchFamily="34" charset="0"/>
            </a:rPr>
            <a:t>Faible</a:t>
          </a:r>
          <a:r>
            <a:rPr lang="en-US" sz="1600" dirty="0">
              <a:latin typeface="Abadi" panose="020B0604020104020204" pitchFamily="34" charset="0"/>
            </a:rPr>
            <a:t> </a:t>
          </a:r>
          <a:r>
            <a:rPr lang="en-US" sz="1600" dirty="0" err="1">
              <a:latin typeface="Abadi" panose="020B0604020104020204" pitchFamily="34" charset="0"/>
            </a:rPr>
            <a:t>connaissance</a:t>
          </a:r>
          <a:r>
            <a:rPr lang="en-US" sz="1600" dirty="0">
              <a:latin typeface="Abadi" panose="020B0604020104020204" pitchFamily="34" charset="0"/>
            </a:rPr>
            <a:t> de </a:t>
          </a:r>
          <a:r>
            <a:rPr lang="en-US" sz="1600" dirty="0" err="1">
              <a:latin typeface="Abadi" panose="020B0604020104020204" pitchFamily="34" charset="0"/>
            </a:rPr>
            <a:t>l’informatique</a:t>
          </a:r>
          <a:r>
            <a:rPr lang="en-US" sz="1600" dirty="0">
              <a:latin typeface="Abadi" panose="020B0604020104020204" pitchFamily="34" charset="0"/>
            </a:rPr>
            <a:t>,</a:t>
          </a:r>
          <a:br>
            <a:rPr lang="en-US" sz="1600" dirty="0">
              <a:latin typeface="Abadi" panose="020B0604020104020204" pitchFamily="34" charset="0"/>
            </a:rPr>
          </a:br>
          <a:r>
            <a:rPr lang="en-US" sz="1600" dirty="0">
              <a:latin typeface="Abadi" panose="020B0604020104020204" pitchFamily="34" charset="0"/>
            </a:rPr>
            <a:t>Stress </a:t>
          </a:r>
          <a:r>
            <a:rPr lang="en-US" sz="1600" dirty="0" err="1">
              <a:latin typeface="Abadi" panose="020B0604020104020204" pitchFamily="34" charset="0"/>
            </a:rPr>
            <a:t>facilement</a:t>
          </a:r>
          <a:r>
            <a:rPr lang="en-US" sz="1200" dirty="0">
              <a:latin typeface="Abadi" panose="020B0604020104020204" pitchFamily="34" charset="0"/>
            </a:rPr>
            <a:t>,</a:t>
          </a:r>
        </a:p>
        <a:p>
          <a:endParaRPr lang="en-US" sz="1200" dirty="0"/>
        </a:p>
      </dgm:t>
    </dgm:pt>
    <dgm:pt modelId="{91A9330B-2DC1-4BB1-8881-CCA393ED4249}" type="parTrans" cxnId="{993B7C22-C4A7-46B3-A8F6-886807C493F5}">
      <dgm:prSet/>
      <dgm:spPr/>
      <dgm:t>
        <a:bodyPr/>
        <a:lstStyle/>
        <a:p>
          <a:endParaRPr lang="en-US"/>
        </a:p>
      </dgm:t>
    </dgm:pt>
    <dgm:pt modelId="{3B4C742A-B97F-4204-BC6A-EBF8D1F483DA}" type="sibTrans" cxnId="{993B7C22-C4A7-46B3-A8F6-886807C493F5}">
      <dgm:prSet/>
      <dgm:spPr/>
      <dgm:t>
        <a:bodyPr/>
        <a:lstStyle/>
        <a:p>
          <a:endParaRPr lang="en-US"/>
        </a:p>
      </dgm:t>
    </dgm:pt>
    <dgm:pt modelId="{A57A77D6-406A-41C5-994E-A4EE953850A9}">
      <dgm:prSet phldrT="[Texte]" custT="1"/>
      <dgm:spPr/>
      <dgm:t>
        <a:bodyPr/>
        <a:lstStyle/>
        <a:p>
          <a:r>
            <a:rPr lang="fr-FR" sz="2000" b="1" i="0" u="none" dirty="0">
              <a:latin typeface="Helsinki" panose="02000000000000000000" pitchFamily="2" charset="0"/>
            </a:rPr>
            <a:t>OPPORTUNITES</a:t>
          </a:r>
        </a:p>
        <a:p>
          <a:r>
            <a:rPr lang="fr-FR" sz="1600" b="0" i="0" u="none" dirty="0">
              <a:latin typeface="Abadi" panose="020B0604020104020204" pitchFamily="34" charset="0"/>
            </a:rPr>
            <a:t>Contrat de travail</a:t>
          </a:r>
          <a:br>
            <a:rPr lang="fr-FR" sz="1600" b="0" i="0" u="none" dirty="0">
              <a:latin typeface="Abadi" panose="020B0604020104020204" pitchFamily="34" charset="0"/>
            </a:rPr>
          </a:br>
          <a:r>
            <a:rPr lang="fr-FR" sz="1600" b="0" i="0" u="none" dirty="0">
              <a:latin typeface="Abadi" panose="020B0604020104020204" pitchFamily="34" charset="0"/>
            </a:rPr>
            <a:t>Nombre important de formation</a:t>
          </a:r>
          <a:br>
            <a:rPr lang="fr-FR" sz="1600" b="0" i="0" u="none" dirty="0">
              <a:latin typeface="Abadi" panose="020B0604020104020204" pitchFamily="34" charset="0"/>
            </a:rPr>
          </a:br>
          <a:r>
            <a:rPr lang="fr-FR" sz="1600" b="0" i="0" u="none" dirty="0" err="1">
              <a:latin typeface="Abadi" panose="020B0604020104020204" pitchFamily="34" charset="0"/>
            </a:rPr>
            <a:t>Formation</a:t>
          </a:r>
          <a:r>
            <a:rPr lang="fr-FR" sz="1600" b="0" i="0" u="none" dirty="0">
              <a:latin typeface="Abadi" panose="020B0604020104020204" pitchFamily="34" charset="0"/>
            </a:rPr>
            <a:t> en géomatique/ informatique</a:t>
          </a:r>
          <a:br>
            <a:rPr lang="fr-FR" sz="1600" b="0" i="0" u="none" dirty="0">
              <a:latin typeface="Abadi" panose="020B0604020104020204" pitchFamily="34" charset="0"/>
            </a:rPr>
          </a:br>
          <a:r>
            <a:rPr lang="fr-FR" sz="1600" b="0" i="0" u="none" dirty="0">
              <a:latin typeface="Abadi" panose="020B0604020104020204" pitchFamily="34" charset="0"/>
            </a:rPr>
            <a:t>Nouvelles compétences chaque jours</a:t>
          </a:r>
          <a:br>
            <a:rPr lang="fr-FR" sz="1600" b="0" i="0" u="none" dirty="0">
              <a:latin typeface="Abadi" panose="020B0604020104020204" pitchFamily="34" charset="0"/>
            </a:rPr>
          </a:br>
          <a:r>
            <a:rPr lang="fr-FR" sz="1600" b="0" i="0" u="none" dirty="0">
              <a:latin typeface="Abadi" panose="020B0604020104020204" pitchFamily="34" charset="0"/>
            </a:rPr>
            <a:t>Soutient interne </a:t>
          </a:r>
        </a:p>
        <a:p>
          <a:endParaRPr lang="fr-FR" sz="1600" b="0" i="0" u="none" dirty="0">
            <a:latin typeface="Abadi" panose="020B0604020104020204" pitchFamily="34" charset="0"/>
          </a:endParaRPr>
        </a:p>
      </dgm:t>
    </dgm:pt>
    <dgm:pt modelId="{DDC12C89-71C8-4FA5-A856-2B7246837773}" type="parTrans" cxnId="{69210D7B-A178-45D9-922D-88266EF9C066}">
      <dgm:prSet/>
      <dgm:spPr/>
      <dgm:t>
        <a:bodyPr/>
        <a:lstStyle/>
        <a:p>
          <a:endParaRPr lang="en-US"/>
        </a:p>
      </dgm:t>
    </dgm:pt>
    <dgm:pt modelId="{99CEB4AC-2113-46B8-9D38-B0474FB61594}" type="sibTrans" cxnId="{69210D7B-A178-45D9-922D-88266EF9C066}">
      <dgm:prSet/>
      <dgm:spPr/>
      <dgm:t>
        <a:bodyPr/>
        <a:lstStyle/>
        <a:p>
          <a:endParaRPr lang="en-US"/>
        </a:p>
      </dgm:t>
    </dgm:pt>
    <dgm:pt modelId="{A4089908-0D77-422C-90AF-7CFFAEFD17FD}">
      <dgm:prSet phldrT="[Texte]" custT="1"/>
      <dgm:spPr/>
      <dgm:t>
        <a:bodyPr/>
        <a:lstStyle/>
        <a:p>
          <a:r>
            <a:rPr lang="fr-FR" sz="2000" b="1" i="0" u="none" dirty="0">
              <a:latin typeface="Helsinki" panose="02000000000000000000" pitchFamily="2" charset="0"/>
            </a:rPr>
            <a:t>MENACES</a:t>
          </a:r>
        </a:p>
        <a:p>
          <a:r>
            <a:rPr lang="fr-FR" sz="1600" b="0" i="0" u="none" dirty="0">
              <a:latin typeface="Abadi" panose="020B0604020104020204" pitchFamily="34" charset="0"/>
            </a:rPr>
            <a:t>Intégration social</a:t>
          </a:r>
          <a:br>
            <a:rPr lang="fr-FR" sz="1600" b="0" i="0" u="none" dirty="0">
              <a:latin typeface="Abadi" panose="020B0604020104020204" pitchFamily="34" charset="0"/>
            </a:rPr>
          </a:br>
          <a:r>
            <a:rPr lang="fr-FR" sz="1600" b="0" i="0" u="none" dirty="0">
              <a:latin typeface="Abadi" panose="020B0604020104020204" pitchFamily="34" charset="0"/>
            </a:rPr>
            <a:t>Solitude</a:t>
          </a:r>
          <a:br>
            <a:rPr lang="fr-FR" sz="1600" b="0" i="0" u="none" dirty="0">
              <a:latin typeface="Abadi" panose="020B0604020104020204" pitchFamily="34" charset="0"/>
            </a:rPr>
          </a:br>
          <a:r>
            <a:rPr lang="fr-FR" sz="1600" b="0" i="0" u="none" dirty="0">
              <a:latin typeface="Abadi" panose="020B0604020104020204" pitchFamily="34" charset="0"/>
            </a:rPr>
            <a:t>Stress </a:t>
          </a:r>
        </a:p>
        <a:p>
          <a:endParaRPr lang="fr-FR" sz="1600" b="0" i="0" u="none" dirty="0">
            <a:latin typeface="Abadi" panose="020B0604020104020204" pitchFamily="34" charset="0"/>
          </a:endParaRPr>
        </a:p>
        <a:p>
          <a:endParaRPr lang="en-US" sz="1600" dirty="0">
            <a:latin typeface="Abadi" panose="020B0604020104020204" pitchFamily="34" charset="0"/>
          </a:endParaRPr>
        </a:p>
      </dgm:t>
    </dgm:pt>
    <dgm:pt modelId="{F67CB947-B02D-4A64-A419-40476C249976}" type="parTrans" cxnId="{0AEA6D36-84E7-4BD8-BFBC-01E805893EB9}">
      <dgm:prSet/>
      <dgm:spPr/>
      <dgm:t>
        <a:bodyPr/>
        <a:lstStyle/>
        <a:p>
          <a:endParaRPr lang="en-US"/>
        </a:p>
      </dgm:t>
    </dgm:pt>
    <dgm:pt modelId="{F1E12CE5-C5EC-4B32-B3C8-D28FED18037B}" type="sibTrans" cxnId="{0AEA6D36-84E7-4BD8-BFBC-01E805893EB9}">
      <dgm:prSet/>
      <dgm:spPr/>
      <dgm:t>
        <a:bodyPr/>
        <a:lstStyle/>
        <a:p>
          <a:endParaRPr lang="en-US"/>
        </a:p>
      </dgm:t>
    </dgm:pt>
    <dgm:pt modelId="{22E04ADC-89AB-414D-BA2E-1D2B218673BB}" type="pres">
      <dgm:prSet presAssocID="{5B78995B-7997-4FA2-878E-728242F940B7}" presName="diagram" presStyleCnt="0">
        <dgm:presLayoutVars>
          <dgm:chMax val="1"/>
          <dgm:dir/>
          <dgm:animLvl val="ctr"/>
          <dgm:resizeHandles val="exact"/>
        </dgm:presLayoutVars>
      </dgm:prSet>
      <dgm:spPr/>
    </dgm:pt>
    <dgm:pt modelId="{6CB7BFC9-87A6-434E-9559-6E0AEED2A709}" type="pres">
      <dgm:prSet presAssocID="{5B78995B-7997-4FA2-878E-728242F940B7}" presName="matrix" presStyleCnt="0"/>
      <dgm:spPr/>
    </dgm:pt>
    <dgm:pt modelId="{A19B1646-FAE2-4EB7-816E-8432D6A7C8E4}" type="pres">
      <dgm:prSet presAssocID="{5B78995B-7997-4FA2-878E-728242F940B7}" presName="tile1" presStyleLbl="node1" presStyleIdx="0" presStyleCnt="4"/>
      <dgm:spPr/>
    </dgm:pt>
    <dgm:pt modelId="{0FACA1AD-B717-422F-A4F0-12CF05A87364}" type="pres">
      <dgm:prSet presAssocID="{5B78995B-7997-4FA2-878E-728242F940B7}" presName="tile1text" presStyleLbl="node1" presStyleIdx="0" presStyleCnt="4">
        <dgm:presLayoutVars>
          <dgm:chMax val="0"/>
          <dgm:chPref val="0"/>
          <dgm:bulletEnabled val="1"/>
        </dgm:presLayoutVars>
      </dgm:prSet>
      <dgm:spPr/>
    </dgm:pt>
    <dgm:pt modelId="{9165F544-8846-4445-9104-5EF9F72658AC}" type="pres">
      <dgm:prSet presAssocID="{5B78995B-7997-4FA2-878E-728242F940B7}" presName="tile2" presStyleLbl="node1" presStyleIdx="1" presStyleCnt="4"/>
      <dgm:spPr/>
    </dgm:pt>
    <dgm:pt modelId="{275DC6BA-C73E-4C4F-8F38-DF1CB0BCE93B}" type="pres">
      <dgm:prSet presAssocID="{5B78995B-7997-4FA2-878E-728242F940B7}" presName="tile2text" presStyleLbl="node1" presStyleIdx="1" presStyleCnt="4">
        <dgm:presLayoutVars>
          <dgm:chMax val="0"/>
          <dgm:chPref val="0"/>
          <dgm:bulletEnabled val="1"/>
        </dgm:presLayoutVars>
      </dgm:prSet>
      <dgm:spPr/>
    </dgm:pt>
    <dgm:pt modelId="{4FDBEE69-B0E4-4551-832A-4C0A69121E24}" type="pres">
      <dgm:prSet presAssocID="{5B78995B-7997-4FA2-878E-728242F940B7}" presName="tile3" presStyleLbl="node1" presStyleIdx="2" presStyleCnt="4"/>
      <dgm:spPr/>
    </dgm:pt>
    <dgm:pt modelId="{D82A3457-156C-4DAE-873B-7D414E5DB7D9}" type="pres">
      <dgm:prSet presAssocID="{5B78995B-7997-4FA2-878E-728242F940B7}" presName="tile3text" presStyleLbl="node1" presStyleIdx="2" presStyleCnt="4">
        <dgm:presLayoutVars>
          <dgm:chMax val="0"/>
          <dgm:chPref val="0"/>
          <dgm:bulletEnabled val="1"/>
        </dgm:presLayoutVars>
      </dgm:prSet>
      <dgm:spPr/>
    </dgm:pt>
    <dgm:pt modelId="{227B6670-1DD0-4C87-BF26-71146FDA8885}" type="pres">
      <dgm:prSet presAssocID="{5B78995B-7997-4FA2-878E-728242F940B7}" presName="tile4" presStyleLbl="node1" presStyleIdx="3" presStyleCnt="4"/>
      <dgm:spPr/>
    </dgm:pt>
    <dgm:pt modelId="{7CCADED1-990F-4E8D-BB8F-496F72AC6509}" type="pres">
      <dgm:prSet presAssocID="{5B78995B-7997-4FA2-878E-728242F940B7}" presName="tile4text" presStyleLbl="node1" presStyleIdx="3" presStyleCnt="4">
        <dgm:presLayoutVars>
          <dgm:chMax val="0"/>
          <dgm:chPref val="0"/>
          <dgm:bulletEnabled val="1"/>
        </dgm:presLayoutVars>
      </dgm:prSet>
      <dgm:spPr/>
    </dgm:pt>
    <dgm:pt modelId="{6F3FD2DE-281F-4A98-8EB5-0F45615E14B7}" type="pres">
      <dgm:prSet presAssocID="{5B78995B-7997-4FA2-878E-728242F940B7}" presName="centerTile" presStyleLbl="fgShp" presStyleIdx="0" presStyleCnt="1" custScaleY="55079">
        <dgm:presLayoutVars>
          <dgm:chMax val="0"/>
          <dgm:chPref val="0"/>
        </dgm:presLayoutVars>
      </dgm:prSet>
      <dgm:spPr/>
    </dgm:pt>
  </dgm:ptLst>
  <dgm:cxnLst>
    <dgm:cxn modelId="{99392F00-1B90-4266-874D-D4187CB467AB}" srcId="{1D97790F-9A9E-4121-B95A-A129FA62C8B3}" destId="{44ED2C91-A744-41FE-B399-75BB077A088B}" srcOrd="0" destOrd="0" parTransId="{BB6E6FA4-C17E-4673-A019-DE7C5997B73F}" sibTransId="{66766D3E-5977-48DC-83BE-72E645D871C0}"/>
    <dgm:cxn modelId="{A6197C01-042F-4DFB-91A7-2874A7BA83E6}" srcId="{5B78995B-7997-4FA2-878E-728242F940B7}" destId="{1D97790F-9A9E-4121-B95A-A129FA62C8B3}" srcOrd="0" destOrd="0" parTransId="{2C5C4272-4DA3-4821-8BA5-CAA42E80AC0D}" sibTransId="{B70DF7DB-FCCD-46A6-A653-05717F040EB7}"/>
    <dgm:cxn modelId="{993B7C22-C4A7-46B3-A8F6-886807C493F5}" srcId="{1D97790F-9A9E-4121-B95A-A129FA62C8B3}" destId="{77867A41-6F20-4222-92A7-1E5298C7CC7A}" srcOrd="1" destOrd="0" parTransId="{91A9330B-2DC1-4BB1-8881-CCA393ED4249}" sibTransId="{3B4C742A-B97F-4204-BC6A-EBF8D1F483DA}"/>
    <dgm:cxn modelId="{D467CE2C-7264-4746-A76B-AA715C7BB65C}" type="presOf" srcId="{77867A41-6F20-4222-92A7-1E5298C7CC7A}" destId="{9165F544-8846-4445-9104-5EF9F72658AC}" srcOrd="0" destOrd="0" presId="urn:microsoft.com/office/officeart/2005/8/layout/matrix1"/>
    <dgm:cxn modelId="{0AEA6D36-84E7-4BD8-BFBC-01E805893EB9}" srcId="{1D97790F-9A9E-4121-B95A-A129FA62C8B3}" destId="{A4089908-0D77-422C-90AF-7CFFAEFD17FD}" srcOrd="3" destOrd="0" parTransId="{F67CB947-B02D-4A64-A419-40476C249976}" sibTransId="{F1E12CE5-C5EC-4B32-B3C8-D28FED18037B}"/>
    <dgm:cxn modelId="{CD97C03A-5830-497E-9AB4-7CF48DC0974B}" type="presOf" srcId="{44ED2C91-A744-41FE-B399-75BB077A088B}" destId="{A19B1646-FAE2-4EB7-816E-8432D6A7C8E4}" srcOrd="0" destOrd="0" presId="urn:microsoft.com/office/officeart/2005/8/layout/matrix1"/>
    <dgm:cxn modelId="{E8844162-73D5-48AE-B2C7-10892E0E8E30}" type="presOf" srcId="{1D97790F-9A9E-4121-B95A-A129FA62C8B3}" destId="{6F3FD2DE-281F-4A98-8EB5-0F45615E14B7}" srcOrd="0" destOrd="0" presId="urn:microsoft.com/office/officeart/2005/8/layout/matrix1"/>
    <dgm:cxn modelId="{BF4D8E4D-2E4C-40F5-A359-EC21A8D94FF9}" type="presOf" srcId="{A4089908-0D77-422C-90AF-7CFFAEFD17FD}" destId="{227B6670-1DD0-4C87-BF26-71146FDA8885}" srcOrd="0" destOrd="0" presId="urn:microsoft.com/office/officeart/2005/8/layout/matrix1"/>
    <dgm:cxn modelId="{69210D7B-A178-45D9-922D-88266EF9C066}" srcId="{1D97790F-9A9E-4121-B95A-A129FA62C8B3}" destId="{A57A77D6-406A-41C5-994E-A4EE953850A9}" srcOrd="2" destOrd="0" parTransId="{DDC12C89-71C8-4FA5-A856-2B7246837773}" sibTransId="{99CEB4AC-2113-46B8-9D38-B0474FB61594}"/>
    <dgm:cxn modelId="{D1BD3E88-2879-46B8-A4F7-2588B3DBA96F}" type="presOf" srcId="{77867A41-6F20-4222-92A7-1E5298C7CC7A}" destId="{275DC6BA-C73E-4C4F-8F38-DF1CB0BCE93B}" srcOrd="1" destOrd="0" presId="urn:microsoft.com/office/officeart/2005/8/layout/matrix1"/>
    <dgm:cxn modelId="{CC4076B3-95E7-414B-9F1D-DC802ECEDEA7}" type="presOf" srcId="{5B78995B-7997-4FA2-878E-728242F940B7}" destId="{22E04ADC-89AB-414D-BA2E-1D2B218673BB}" srcOrd="0" destOrd="0" presId="urn:microsoft.com/office/officeart/2005/8/layout/matrix1"/>
    <dgm:cxn modelId="{1E2265C6-3254-4607-9BBE-BC7CDEEE036F}" type="presOf" srcId="{A57A77D6-406A-41C5-994E-A4EE953850A9}" destId="{4FDBEE69-B0E4-4551-832A-4C0A69121E24}" srcOrd="0" destOrd="0" presId="urn:microsoft.com/office/officeart/2005/8/layout/matrix1"/>
    <dgm:cxn modelId="{20656FC7-3CE4-4493-8182-7396BE4F9D86}" type="presOf" srcId="{A4089908-0D77-422C-90AF-7CFFAEFD17FD}" destId="{7CCADED1-990F-4E8D-BB8F-496F72AC6509}" srcOrd="1" destOrd="0" presId="urn:microsoft.com/office/officeart/2005/8/layout/matrix1"/>
    <dgm:cxn modelId="{A7034DDC-A758-40D4-829B-ACCC2A9FE018}" type="presOf" srcId="{A57A77D6-406A-41C5-994E-A4EE953850A9}" destId="{D82A3457-156C-4DAE-873B-7D414E5DB7D9}" srcOrd="1" destOrd="0" presId="urn:microsoft.com/office/officeart/2005/8/layout/matrix1"/>
    <dgm:cxn modelId="{6C3836E3-554F-47A3-8DAD-54A7F96A20B9}" type="presOf" srcId="{44ED2C91-A744-41FE-B399-75BB077A088B}" destId="{0FACA1AD-B717-422F-A4F0-12CF05A87364}" srcOrd="1" destOrd="0" presId="urn:microsoft.com/office/officeart/2005/8/layout/matrix1"/>
    <dgm:cxn modelId="{E5C1EDE8-A3E9-4533-8083-C541330FA12A}" type="presParOf" srcId="{22E04ADC-89AB-414D-BA2E-1D2B218673BB}" destId="{6CB7BFC9-87A6-434E-9559-6E0AEED2A709}" srcOrd="0" destOrd="0" presId="urn:microsoft.com/office/officeart/2005/8/layout/matrix1"/>
    <dgm:cxn modelId="{736BB80A-0133-4211-BB1E-C9007AF95746}" type="presParOf" srcId="{6CB7BFC9-87A6-434E-9559-6E0AEED2A709}" destId="{A19B1646-FAE2-4EB7-816E-8432D6A7C8E4}" srcOrd="0" destOrd="0" presId="urn:microsoft.com/office/officeart/2005/8/layout/matrix1"/>
    <dgm:cxn modelId="{0ECB3C85-5ED0-49DE-A827-99BCB3CC48FF}" type="presParOf" srcId="{6CB7BFC9-87A6-434E-9559-6E0AEED2A709}" destId="{0FACA1AD-B717-422F-A4F0-12CF05A87364}" srcOrd="1" destOrd="0" presId="urn:microsoft.com/office/officeart/2005/8/layout/matrix1"/>
    <dgm:cxn modelId="{E97B6F78-5726-40D2-9520-0D7E15DA58D5}" type="presParOf" srcId="{6CB7BFC9-87A6-434E-9559-6E0AEED2A709}" destId="{9165F544-8846-4445-9104-5EF9F72658AC}" srcOrd="2" destOrd="0" presId="urn:microsoft.com/office/officeart/2005/8/layout/matrix1"/>
    <dgm:cxn modelId="{1604C8C9-DDE8-4E41-A8B2-BDE9716FFC38}" type="presParOf" srcId="{6CB7BFC9-87A6-434E-9559-6E0AEED2A709}" destId="{275DC6BA-C73E-4C4F-8F38-DF1CB0BCE93B}" srcOrd="3" destOrd="0" presId="urn:microsoft.com/office/officeart/2005/8/layout/matrix1"/>
    <dgm:cxn modelId="{D0CB3354-4174-4F4D-B492-919BCB0D472A}" type="presParOf" srcId="{6CB7BFC9-87A6-434E-9559-6E0AEED2A709}" destId="{4FDBEE69-B0E4-4551-832A-4C0A69121E24}" srcOrd="4" destOrd="0" presId="urn:microsoft.com/office/officeart/2005/8/layout/matrix1"/>
    <dgm:cxn modelId="{3DCE1A12-4BC4-4C3E-9E1E-5362D4E31A06}" type="presParOf" srcId="{6CB7BFC9-87A6-434E-9559-6E0AEED2A709}" destId="{D82A3457-156C-4DAE-873B-7D414E5DB7D9}" srcOrd="5" destOrd="0" presId="urn:microsoft.com/office/officeart/2005/8/layout/matrix1"/>
    <dgm:cxn modelId="{8EB7F804-A00B-49F3-91DD-F2F673CB42F1}" type="presParOf" srcId="{6CB7BFC9-87A6-434E-9559-6E0AEED2A709}" destId="{227B6670-1DD0-4C87-BF26-71146FDA8885}" srcOrd="6" destOrd="0" presId="urn:microsoft.com/office/officeart/2005/8/layout/matrix1"/>
    <dgm:cxn modelId="{2B4A31FA-6EE3-4CF8-836A-84202845B0B4}" type="presParOf" srcId="{6CB7BFC9-87A6-434E-9559-6E0AEED2A709}" destId="{7CCADED1-990F-4E8D-BB8F-496F72AC6509}" srcOrd="7" destOrd="0" presId="urn:microsoft.com/office/officeart/2005/8/layout/matrix1"/>
    <dgm:cxn modelId="{59EEF5CC-DCA8-4C7A-9B3F-592A3A42D535}" type="presParOf" srcId="{22E04ADC-89AB-414D-BA2E-1D2B218673BB}" destId="{6F3FD2DE-281F-4A98-8EB5-0F45615E14B7}"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1E386E-CFC1-4434-A992-B33C3AE91C6C}">
      <dsp:nvSpPr>
        <dsp:cNvPr id="0" name=""/>
        <dsp:cNvSpPr/>
      </dsp:nvSpPr>
      <dsp:spPr>
        <a:xfrm>
          <a:off x="0" y="0"/>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781E37-B516-4168-8D65-C6896DFE3ED8}">
      <dsp:nvSpPr>
        <dsp:cNvPr id="0" name=""/>
        <dsp:cNvSpPr/>
      </dsp:nvSpPr>
      <dsp:spPr>
        <a:xfrm>
          <a:off x="0" y="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a:t>Création d’une bourse forestière</a:t>
          </a:r>
          <a:endParaRPr lang="en-US" sz="2400" kern="1200"/>
        </a:p>
      </dsp:txBody>
      <dsp:txXfrm>
        <a:off x="0" y="0"/>
        <a:ext cx="6492875" cy="1276350"/>
      </dsp:txXfrm>
    </dsp:sp>
    <dsp:sp modelId="{963D316F-0267-45DA-953E-8437A7E0047A}">
      <dsp:nvSpPr>
        <dsp:cNvPr id="0" name=""/>
        <dsp:cNvSpPr/>
      </dsp:nvSpPr>
      <dsp:spPr>
        <a:xfrm>
          <a:off x="0" y="1276350"/>
          <a:ext cx="6492875"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65393C-2078-4A6F-9645-A473D3684DD0}">
      <dsp:nvSpPr>
        <dsp:cNvPr id="0" name=""/>
        <dsp:cNvSpPr/>
      </dsp:nvSpPr>
      <dsp:spPr>
        <a:xfrm>
          <a:off x="0" y="12763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a:t>Collaboration entre la structure du syndicat mixte Haute-Saône Numérique et du SSIR (service informatique du département)</a:t>
          </a:r>
          <a:endParaRPr lang="en-US" sz="2400" kern="1200" dirty="0"/>
        </a:p>
      </dsp:txBody>
      <dsp:txXfrm>
        <a:off x="0" y="1276350"/>
        <a:ext cx="6492875" cy="1276350"/>
      </dsp:txXfrm>
    </dsp:sp>
    <dsp:sp modelId="{72872713-E39A-47C5-831D-23E633AA8976}">
      <dsp:nvSpPr>
        <dsp:cNvPr id="0" name=""/>
        <dsp:cNvSpPr/>
      </dsp:nvSpPr>
      <dsp:spPr>
        <a:xfrm>
          <a:off x="0" y="2552700"/>
          <a:ext cx="6492875"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D66EFB-F83E-4F01-A16F-2F5F0994AECF}">
      <dsp:nvSpPr>
        <dsp:cNvPr id="0" name=""/>
        <dsp:cNvSpPr/>
      </dsp:nvSpPr>
      <dsp:spPr>
        <a:xfrm>
          <a:off x="0" y="255270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a:t>Nous accompagnons la démarche de vente et d’achat de parcelles</a:t>
          </a:r>
          <a:endParaRPr lang="en-US" sz="2400" kern="1200"/>
        </a:p>
      </dsp:txBody>
      <dsp:txXfrm>
        <a:off x="0" y="2552700"/>
        <a:ext cx="6492875" cy="1276350"/>
      </dsp:txXfrm>
    </dsp:sp>
    <dsp:sp modelId="{6213B7CA-B4A2-457F-881B-B30F228B8B91}">
      <dsp:nvSpPr>
        <dsp:cNvPr id="0" name=""/>
        <dsp:cNvSpPr/>
      </dsp:nvSpPr>
      <dsp:spPr>
        <a:xfrm>
          <a:off x="0" y="3829050"/>
          <a:ext cx="6492875"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A07758-BB57-4178-9B16-8F645A787C5C}">
      <dsp:nvSpPr>
        <dsp:cNvPr id="0" name=""/>
        <dsp:cNvSpPr/>
      </dsp:nvSpPr>
      <dsp:spPr>
        <a:xfrm>
          <a:off x="0" y="38290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a:t>La bourse forestière permet de regrouper l’ensemble des parcelles boisées sur une interface cartographique web consultable en accès libre</a:t>
          </a:r>
          <a:endParaRPr lang="en-US" sz="2400" kern="1200" dirty="0"/>
        </a:p>
      </dsp:txBody>
      <dsp:txXfrm>
        <a:off x="0" y="3829050"/>
        <a:ext cx="6492875" cy="12763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9EB882-FEEC-4DFA-91BA-D826EA55E45B}">
      <dsp:nvSpPr>
        <dsp:cNvPr id="0" name=""/>
        <dsp:cNvSpPr/>
      </dsp:nvSpPr>
      <dsp:spPr>
        <a:xfrm>
          <a:off x="0" y="0"/>
          <a:ext cx="5656912" cy="12349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err="1">
              <a:latin typeface="Abadi" panose="020B0604020104020204" pitchFamily="34" charset="0"/>
            </a:rPr>
            <a:t>Création</a:t>
          </a:r>
          <a:r>
            <a:rPr lang="en-US" sz="2600" kern="1200" dirty="0">
              <a:latin typeface="Abadi" panose="020B0604020104020204" pitchFamily="34" charset="0"/>
            </a:rPr>
            <a:t> de la structure et du pole SIG</a:t>
          </a:r>
        </a:p>
      </dsp:txBody>
      <dsp:txXfrm>
        <a:off x="36170" y="36170"/>
        <a:ext cx="4324315" cy="1162600"/>
      </dsp:txXfrm>
    </dsp:sp>
    <dsp:sp modelId="{C3BBB07E-D49D-49D5-90DF-A97987325B91}">
      <dsp:nvSpPr>
        <dsp:cNvPr id="0" name=""/>
        <dsp:cNvSpPr/>
      </dsp:nvSpPr>
      <dsp:spPr>
        <a:xfrm>
          <a:off x="499139" y="1440763"/>
          <a:ext cx="5656912" cy="1234940"/>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err="1">
              <a:latin typeface="Abadi" panose="020B0604020104020204" pitchFamily="34" charset="0"/>
            </a:rPr>
            <a:t>Investissement</a:t>
          </a:r>
          <a:r>
            <a:rPr lang="en-US" sz="2600" kern="1200" dirty="0">
              <a:latin typeface="Abadi" panose="020B0604020104020204" pitchFamily="34" charset="0"/>
            </a:rPr>
            <a:t> dans la formation des agents</a:t>
          </a:r>
        </a:p>
      </dsp:txBody>
      <dsp:txXfrm>
        <a:off x="535309" y="1476933"/>
        <a:ext cx="4282721" cy="1162600"/>
      </dsp:txXfrm>
    </dsp:sp>
    <dsp:sp modelId="{2E2CDDDA-A1E0-4972-B3CE-7BAA96A530EE}">
      <dsp:nvSpPr>
        <dsp:cNvPr id="0" name=""/>
        <dsp:cNvSpPr/>
      </dsp:nvSpPr>
      <dsp:spPr>
        <a:xfrm>
          <a:off x="998278" y="2881526"/>
          <a:ext cx="5656912" cy="1234940"/>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latin typeface="Abadi" panose="020B0604020104020204" pitchFamily="34" charset="0"/>
            </a:rPr>
            <a:t>Exploitation et </a:t>
          </a:r>
          <a:r>
            <a:rPr lang="en-US" sz="2600" kern="1200" dirty="0" err="1">
              <a:latin typeface="Abadi" panose="020B0604020104020204" pitchFamily="34" charset="0"/>
            </a:rPr>
            <a:t>commercialisation</a:t>
          </a:r>
          <a:r>
            <a:rPr lang="en-US" sz="2600" kern="1200" dirty="0">
              <a:latin typeface="Abadi" panose="020B0604020104020204" pitchFamily="34" charset="0"/>
            </a:rPr>
            <a:t> du </a:t>
          </a:r>
          <a:r>
            <a:rPr lang="en-US" sz="2600" kern="1200" dirty="0" err="1">
              <a:latin typeface="Abadi" panose="020B0604020104020204" pitchFamily="34" charset="0"/>
            </a:rPr>
            <a:t>réseau</a:t>
          </a:r>
          <a:endParaRPr lang="en-US" sz="2600" kern="1200" dirty="0">
            <a:latin typeface="Abadi" panose="020B0604020104020204" pitchFamily="34" charset="0"/>
          </a:endParaRPr>
        </a:p>
      </dsp:txBody>
      <dsp:txXfrm>
        <a:off x="1034448" y="2917696"/>
        <a:ext cx="4282721" cy="1162600"/>
      </dsp:txXfrm>
    </dsp:sp>
    <dsp:sp modelId="{0A12B1DA-8ED6-4B90-989B-B546BAEA99E7}">
      <dsp:nvSpPr>
        <dsp:cNvPr id="0" name=""/>
        <dsp:cNvSpPr/>
      </dsp:nvSpPr>
      <dsp:spPr>
        <a:xfrm>
          <a:off x="4854201" y="936496"/>
          <a:ext cx="802711" cy="802711"/>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034811" y="936496"/>
        <a:ext cx="441491" cy="604040"/>
      </dsp:txXfrm>
    </dsp:sp>
    <dsp:sp modelId="{AA9C0800-80F5-4DE8-BCFD-94C3EAFAD3C5}">
      <dsp:nvSpPr>
        <dsp:cNvPr id="0" name=""/>
        <dsp:cNvSpPr/>
      </dsp:nvSpPr>
      <dsp:spPr>
        <a:xfrm>
          <a:off x="5353340" y="2369026"/>
          <a:ext cx="802711" cy="802711"/>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533950" y="2369026"/>
        <a:ext cx="441491" cy="6040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9B1646-FAE2-4EB7-816E-8432D6A7C8E4}">
      <dsp:nvSpPr>
        <dsp:cNvPr id="0" name=""/>
        <dsp:cNvSpPr/>
      </dsp:nvSpPr>
      <dsp:spPr>
        <a:xfrm rot="16200000">
          <a:off x="1463386" y="-1463386"/>
          <a:ext cx="2630384" cy="5557157"/>
        </a:xfrm>
        <a:prstGeom prst="round1Rect">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endParaRPr lang="en-US" sz="1200" kern="1200" dirty="0"/>
        </a:p>
        <a:p>
          <a:pPr marL="0" lvl="0" indent="0" algn="ctr" defTabSz="533400">
            <a:lnSpc>
              <a:spcPct val="90000"/>
            </a:lnSpc>
            <a:spcBef>
              <a:spcPct val="0"/>
            </a:spcBef>
            <a:spcAft>
              <a:spcPct val="35000"/>
            </a:spcAft>
            <a:buNone/>
          </a:pPr>
          <a:endParaRPr lang="en-US" sz="1200" kern="1200" dirty="0"/>
        </a:p>
        <a:p>
          <a:pPr marL="0" lvl="0" indent="0" algn="ctr" defTabSz="533400">
            <a:lnSpc>
              <a:spcPct val="90000"/>
            </a:lnSpc>
            <a:spcBef>
              <a:spcPct val="0"/>
            </a:spcBef>
            <a:spcAft>
              <a:spcPct val="35000"/>
            </a:spcAft>
            <a:buNone/>
          </a:pPr>
          <a:r>
            <a:rPr lang="fr-FR" sz="2000" b="1" kern="1200" dirty="0">
              <a:latin typeface="Helsinki" panose="02000000000000000000" pitchFamily="2" charset="0"/>
            </a:rPr>
            <a:t>FORCES</a:t>
          </a:r>
        </a:p>
        <a:p>
          <a:pPr marL="0" lvl="0" indent="0" algn="ctr" defTabSz="533400">
            <a:lnSpc>
              <a:spcPct val="90000"/>
            </a:lnSpc>
            <a:spcBef>
              <a:spcPct val="0"/>
            </a:spcBef>
            <a:spcAft>
              <a:spcPct val="35000"/>
            </a:spcAft>
            <a:buNone/>
          </a:pPr>
          <a:r>
            <a:rPr lang="en-US" sz="1600" kern="1200" dirty="0" err="1">
              <a:latin typeface="Abadi" panose="020B0604020104020204" pitchFamily="34" charset="0"/>
            </a:rPr>
            <a:t>Patiente</a:t>
          </a:r>
          <a:r>
            <a:rPr lang="en-US" sz="1600" kern="1200" dirty="0">
              <a:latin typeface="Abadi" panose="020B0604020104020204" pitchFamily="34" charset="0"/>
            </a:rPr>
            <a:t>,</a:t>
          </a:r>
          <a:br>
            <a:rPr lang="en-US" sz="1600" kern="1200" dirty="0">
              <a:latin typeface="Abadi" panose="020B0604020104020204" pitchFamily="34" charset="0"/>
            </a:rPr>
          </a:br>
          <a:r>
            <a:rPr lang="en-US" sz="1600" kern="1200" dirty="0" err="1">
              <a:latin typeface="Abadi" panose="020B0604020104020204" pitchFamily="34" charset="0"/>
            </a:rPr>
            <a:t>Autonome</a:t>
          </a:r>
          <a:r>
            <a:rPr lang="en-US" sz="1600" kern="1200" dirty="0">
              <a:latin typeface="Abadi" panose="020B0604020104020204" pitchFamily="34" charset="0"/>
            </a:rPr>
            <a:t>,</a:t>
          </a:r>
          <a:br>
            <a:rPr lang="en-US" sz="1600" kern="1200" dirty="0">
              <a:latin typeface="Abadi" panose="020B0604020104020204" pitchFamily="34" charset="0"/>
            </a:rPr>
          </a:br>
          <a:r>
            <a:rPr lang="en-US" sz="1600" kern="1200" dirty="0">
              <a:latin typeface="Abadi" panose="020B0604020104020204" pitchFamily="34" charset="0"/>
            </a:rPr>
            <a:t>Satisfaction à </a:t>
          </a:r>
          <a:r>
            <a:rPr lang="en-US" sz="1600" kern="1200" dirty="0" err="1">
              <a:latin typeface="Abadi" panose="020B0604020104020204" pitchFamily="34" charset="0"/>
            </a:rPr>
            <a:t>réussir</a:t>
          </a:r>
          <a:r>
            <a:rPr lang="en-US" sz="1600" kern="1200" dirty="0">
              <a:latin typeface="Abadi" panose="020B0604020104020204" pitchFamily="34" charset="0"/>
            </a:rPr>
            <a:t> </a:t>
          </a:r>
          <a:r>
            <a:rPr lang="en-US" sz="1600" kern="1200" dirty="0" err="1">
              <a:latin typeface="Abadi" panose="020B0604020104020204" pitchFamily="34" charset="0"/>
            </a:rPr>
            <a:t>ses</a:t>
          </a:r>
          <a:r>
            <a:rPr lang="en-US" sz="1600" kern="1200" dirty="0">
              <a:latin typeface="Abadi" panose="020B0604020104020204" pitchFamily="34" charset="0"/>
            </a:rPr>
            <a:t> </a:t>
          </a:r>
          <a:r>
            <a:rPr lang="en-US" sz="1600" kern="1200" dirty="0" err="1">
              <a:latin typeface="Abadi" panose="020B0604020104020204" pitchFamily="34" charset="0"/>
            </a:rPr>
            <a:t>objectifs</a:t>
          </a:r>
          <a:r>
            <a:rPr lang="en-US" sz="1600" kern="1200" dirty="0">
              <a:latin typeface="Abadi" panose="020B0604020104020204" pitchFamily="34" charset="0"/>
            </a:rPr>
            <a:t>, determine</a:t>
          </a:r>
          <a:br>
            <a:rPr lang="en-US" sz="1600" kern="1200" dirty="0">
              <a:latin typeface="Abadi" panose="020B0604020104020204" pitchFamily="34" charset="0"/>
            </a:rPr>
          </a:br>
          <a:r>
            <a:rPr lang="en-US" sz="1600" kern="1200" dirty="0" err="1">
              <a:latin typeface="Abadi" panose="020B0604020104020204" pitchFamily="34" charset="0"/>
            </a:rPr>
            <a:t>Capacité</a:t>
          </a:r>
          <a:r>
            <a:rPr lang="en-US" sz="1600" kern="1200" dirty="0">
              <a:latin typeface="Abadi" panose="020B0604020104020204" pitchFamily="34" charset="0"/>
            </a:rPr>
            <a:t> </a:t>
          </a:r>
          <a:r>
            <a:rPr lang="en-US" sz="1600" kern="1200" dirty="0" err="1">
              <a:latin typeface="Abadi" panose="020B0604020104020204" pitchFamily="34" charset="0"/>
            </a:rPr>
            <a:t>d’adaptation</a:t>
          </a:r>
          <a:r>
            <a:rPr lang="en-US" sz="1600" kern="1200" dirty="0">
              <a:latin typeface="Abadi" panose="020B0604020104020204" pitchFamily="34" charset="0"/>
            </a:rPr>
            <a:t> au travail</a:t>
          </a:r>
          <a:br>
            <a:rPr lang="en-US" sz="1600" kern="1200" dirty="0">
              <a:latin typeface="Abadi" panose="020B0604020104020204" pitchFamily="34" charset="0"/>
            </a:rPr>
          </a:br>
          <a:r>
            <a:rPr lang="en-US" sz="1600" kern="1200" dirty="0" err="1">
              <a:latin typeface="Abadi" panose="020B0604020104020204" pitchFamily="34" charset="0"/>
            </a:rPr>
            <a:t>aime</a:t>
          </a:r>
          <a:r>
            <a:rPr lang="en-US" sz="1600" kern="1200" dirty="0">
              <a:latin typeface="Abadi" panose="020B0604020104020204" pitchFamily="34" charset="0"/>
            </a:rPr>
            <a:t> </a:t>
          </a:r>
          <a:r>
            <a:rPr lang="en-US" sz="1600" kern="1200" dirty="0" err="1">
              <a:latin typeface="Abadi" panose="020B0604020104020204" pitchFamily="34" charset="0"/>
            </a:rPr>
            <a:t>l’informatique</a:t>
          </a:r>
          <a:br>
            <a:rPr lang="en-US" sz="1200" kern="1200" dirty="0">
              <a:latin typeface="Abadi" panose="020B0604020104020204" pitchFamily="34" charset="0"/>
            </a:rPr>
          </a:br>
          <a:br>
            <a:rPr lang="en-US" sz="1200" kern="1200" dirty="0">
              <a:latin typeface="Abadi" panose="020B0604020104020204" pitchFamily="34" charset="0"/>
            </a:rPr>
          </a:br>
          <a:endParaRPr lang="en-US" sz="1200" kern="1200" dirty="0">
            <a:latin typeface="Abadi" panose="020B0604020104020204" pitchFamily="34" charset="0"/>
          </a:endParaRPr>
        </a:p>
      </dsp:txBody>
      <dsp:txXfrm rot="5400000">
        <a:off x="0" y="0"/>
        <a:ext cx="5557157" cy="1972788"/>
      </dsp:txXfrm>
    </dsp:sp>
    <dsp:sp modelId="{9165F544-8846-4445-9104-5EF9F72658AC}">
      <dsp:nvSpPr>
        <dsp:cNvPr id="0" name=""/>
        <dsp:cNvSpPr/>
      </dsp:nvSpPr>
      <dsp:spPr>
        <a:xfrm>
          <a:off x="5557157" y="0"/>
          <a:ext cx="5557157" cy="2630384"/>
        </a:xfrm>
        <a:prstGeom prst="round1Rect">
          <a:avLst/>
        </a:prstGeom>
        <a:solidFill>
          <a:schemeClr val="accent2">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endParaRPr lang="fr-FR" sz="1200" b="1" kern="1200" dirty="0"/>
        </a:p>
        <a:p>
          <a:pPr marL="0" lvl="0" indent="0" algn="ctr" defTabSz="533400">
            <a:lnSpc>
              <a:spcPct val="90000"/>
            </a:lnSpc>
            <a:spcBef>
              <a:spcPct val="0"/>
            </a:spcBef>
            <a:spcAft>
              <a:spcPct val="35000"/>
            </a:spcAft>
            <a:buNone/>
          </a:pPr>
          <a:endParaRPr lang="fr-FR" sz="2000" b="1" kern="1200" dirty="0"/>
        </a:p>
        <a:p>
          <a:pPr marL="0" lvl="0" indent="0" algn="ctr" defTabSz="533400">
            <a:lnSpc>
              <a:spcPct val="90000"/>
            </a:lnSpc>
            <a:spcBef>
              <a:spcPct val="0"/>
            </a:spcBef>
            <a:spcAft>
              <a:spcPct val="35000"/>
            </a:spcAft>
            <a:buNone/>
          </a:pPr>
          <a:r>
            <a:rPr lang="fr-FR" sz="2000" b="1" kern="1200" dirty="0">
              <a:latin typeface="Helsinki" panose="02000000000000000000" pitchFamily="2" charset="0"/>
            </a:rPr>
            <a:t>FAIBLESSES</a:t>
          </a:r>
          <a:endParaRPr lang="en-US" sz="2000" b="1" kern="1200" dirty="0">
            <a:latin typeface="Helsinki" panose="02000000000000000000" pitchFamily="2" charset="0"/>
          </a:endParaRPr>
        </a:p>
        <a:p>
          <a:pPr marL="0" lvl="0" indent="0" algn="ctr" defTabSz="533400">
            <a:lnSpc>
              <a:spcPct val="90000"/>
            </a:lnSpc>
            <a:spcBef>
              <a:spcPct val="0"/>
            </a:spcBef>
            <a:spcAft>
              <a:spcPct val="35000"/>
            </a:spcAft>
            <a:buNone/>
          </a:pPr>
          <a:r>
            <a:rPr lang="en-US" sz="1600" kern="1200" dirty="0" err="1">
              <a:latin typeface="Abadi" panose="020B0604020104020204" pitchFamily="34" charset="0"/>
            </a:rPr>
            <a:t>Introvertie</a:t>
          </a:r>
          <a:r>
            <a:rPr lang="en-US" sz="1600" kern="1200" dirty="0">
              <a:latin typeface="Abadi" panose="020B0604020104020204" pitchFamily="34" charset="0"/>
            </a:rPr>
            <a:t> au travail,</a:t>
          </a:r>
          <a:br>
            <a:rPr lang="en-US" sz="1600" kern="1200" dirty="0">
              <a:latin typeface="Abadi" panose="020B0604020104020204" pitchFamily="34" charset="0"/>
            </a:rPr>
          </a:br>
          <a:r>
            <a:rPr lang="en-US" sz="1600" kern="1200" dirty="0" err="1">
              <a:latin typeface="Abadi" panose="020B0604020104020204" pitchFamily="34" charset="0"/>
            </a:rPr>
            <a:t>Déconcentration</a:t>
          </a:r>
          <a:r>
            <a:rPr lang="en-US" sz="1600" kern="1200" dirty="0">
              <a:latin typeface="Abadi" panose="020B0604020104020204" pitchFamily="34" charset="0"/>
            </a:rPr>
            <a:t> </a:t>
          </a:r>
          <a:r>
            <a:rPr lang="en-US" sz="1600" kern="1200" dirty="0" err="1">
              <a:latin typeface="Abadi" panose="020B0604020104020204" pitchFamily="34" charset="0"/>
            </a:rPr>
            <a:t>si</a:t>
          </a:r>
          <a:r>
            <a:rPr lang="en-US" sz="1600" kern="1200" dirty="0">
              <a:latin typeface="Abadi" panose="020B0604020104020204" pitchFamily="34" charset="0"/>
            </a:rPr>
            <a:t> les taches </a:t>
          </a:r>
          <a:r>
            <a:rPr lang="en-US" sz="1600" kern="1200" dirty="0" err="1">
              <a:latin typeface="Abadi" panose="020B0604020104020204" pitchFamily="34" charset="0"/>
            </a:rPr>
            <a:t>sont</a:t>
          </a:r>
          <a:r>
            <a:rPr lang="en-US" sz="1600" kern="1200" dirty="0">
              <a:latin typeface="Abadi" panose="020B0604020104020204" pitchFamily="34" charset="0"/>
            </a:rPr>
            <a:t> </a:t>
          </a:r>
          <a:r>
            <a:rPr lang="en-US" sz="1600" kern="1200" dirty="0" err="1">
              <a:latin typeface="Abadi" panose="020B0604020104020204" pitchFamily="34" charset="0"/>
            </a:rPr>
            <a:t>répétitives</a:t>
          </a:r>
          <a:r>
            <a:rPr lang="en-US" sz="1600" kern="1200" dirty="0">
              <a:latin typeface="Abadi" panose="020B0604020104020204" pitchFamily="34" charset="0"/>
            </a:rPr>
            <a:t>,</a:t>
          </a:r>
          <a:br>
            <a:rPr lang="en-US" sz="1600" kern="1200" dirty="0">
              <a:latin typeface="Abadi" panose="020B0604020104020204" pitchFamily="34" charset="0"/>
            </a:rPr>
          </a:br>
          <a:r>
            <a:rPr lang="en-US" sz="1600" kern="1200" dirty="0" err="1">
              <a:latin typeface="Abadi" panose="020B0604020104020204" pitchFamily="34" charset="0"/>
            </a:rPr>
            <a:t>Faible</a:t>
          </a:r>
          <a:r>
            <a:rPr lang="en-US" sz="1600" kern="1200" dirty="0">
              <a:latin typeface="Abadi" panose="020B0604020104020204" pitchFamily="34" charset="0"/>
            </a:rPr>
            <a:t> </a:t>
          </a:r>
          <a:r>
            <a:rPr lang="en-US" sz="1600" kern="1200" dirty="0" err="1">
              <a:latin typeface="Abadi" panose="020B0604020104020204" pitchFamily="34" charset="0"/>
            </a:rPr>
            <a:t>connaissance</a:t>
          </a:r>
          <a:r>
            <a:rPr lang="en-US" sz="1600" kern="1200" dirty="0">
              <a:latin typeface="Abadi" panose="020B0604020104020204" pitchFamily="34" charset="0"/>
            </a:rPr>
            <a:t> de </a:t>
          </a:r>
          <a:r>
            <a:rPr lang="en-US" sz="1600" kern="1200" dirty="0" err="1">
              <a:latin typeface="Abadi" panose="020B0604020104020204" pitchFamily="34" charset="0"/>
            </a:rPr>
            <a:t>l’informatique</a:t>
          </a:r>
          <a:r>
            <a:rPr lang="en-US" sz="1600" kern="1200" dirty="0">
              <a:latin typeface="Abadi" panose="020B0604020104020204" pitchFamily="34" charset="0"/>
            </a:rPr>
            <a:t>,</a:t>
          </a:r>
          <a:br>
            <a:rPr lang="en-US" sz="1600" kern="1200" dirty="0">
              <a:latin typeface="Abadi" panose="020B0604020104020204" pitchFamily="34" charset="0"/>
            </a:rPr>
          </a:br>
          <a:r>
            <a:rPr lang="en-US" sz="1600" kern="1200" dirty="0">
              <a:latin typeface="Abadi" panose="020B0604020104020204" pitchFamily="34" charset="0"/>
            </a:rPr>
            <a:t>Stress </a:t>
          </a:r>
          <a:r>
            <a:rPr lang="en-US" sz="1600" kern="1200" dirty="0" err="1">
              <a:latin typeface="Abadi" panose="020B0604020104020204" pitchFamily="34" charset="0"/>
            </a:rPr>
            <a:t>facilement</a:t>
          </a:r>
          <a:r>
            <a:rPr lang="en-US" sz="1200" kern="1200" dirty="0">
              <a:latin typeface="Abadi" panose="020B0604020104020204" pitchFamily="34" charset="0"/>
            </a:rPr>
            <a:t>,</a:t>
          </a:r>
        </a:p>
        <a:p>
          <a:pPr marL="0" lvl="0" indent="0" algn="ctr" defTabSz="533400">
            <a:lnSpc>
              <a:spcPct val="90000"/>
            </a:lnSpc>
            <a:spcBef>
              <a:spcPct val="0"/>
            </a:spcBef>
            <a:spcAft>
              <a:spcPct val="35000"/>
            </a:spcAft>
            <a:buNone/>
          </a:pPr>
          <a:endParaRPr lang="en-US" sz="1200" kern="1200" dirty="0"/>
        </a:p>
      </dsp:txBody>
      <dsp:txXfrm>
        <a:off x="5557157" y="0"/>
        <a:ext cx="5557157" cy="1972788"/>
      </dsp:txXfrm>
    </dsp:sp>
    <dsp:sp modelId="{4FDBEE69-B0E4-4551-832A-4C0A69121E24}">
      <dsp:nvSpPr>
        <dsp:cNvPr id="0" name=""/>
        <dsp:cNvSpPr/>
      </dsp:nvSpPr>
      <dsp:spPr>
        <a:xfrm rot="10800000">
          <a:off x="0" y="2630384"/>
          <a:ext cx="5557157" cy="2630384"/>
        </a:xfrm>
        <a:prstGeom prst="round1Rect">
          <a:avLst/>
        </a:prstGeom>
        <a:solidFill>
          <a:schemeClr val="accent2">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fr-FR" sz="2000" b="1" i="0" u="none" kern="1200" dirty="0">
              <a:latin typeface="Helsinki" panose="02000000000000000000" pitchFamily="2" charset="0"/>
            </a:rPr>
            <a:t>OPPORTUNITES</a:t>
          </a:r>
        </a:p>
        <a:p>
          <a:pPr marL="0" lvl="0" indent="0" algn="ctr" defTabSz="889000">
            <a:lnSpc>
              <a:spcPct val="90000"/>
            </a:lnSpc>
            <a:spcBef>
              <a:spcPct val="0"/>
            </a:spcBef>
            <a:spcAft>
              <a:spcPct val="35000"/>
            </a:spcAft>
            <a:buNone/>
          </a:pPr>
          <a:r>
            <a:rPr lang="fr-FR" sz="1600" b="0" i="0" u="none" kern="1200" dirty="0">
              <a:latin typeface="Abadi" panose="020B0604020104020204" pitchFamily="34" charset="0"/>
            </a:rPr>
            <a:t>Contrat de travail</a:t>
          </a:r>
          <a:br>
            <a:rPr lang="fr-FR" sz="1600" b="0" i="0" u="none" kern="1200" dirty="0">
              <a:latin typeface="Abadi" panose="020B0604020104020204" pitchFamily="34" charset="0"/>
            </a:rPr>
          </a:br>
          <a:r>
            <a:rPr lang="fr-FR" sz="1600" b="0" i="0" u="none" kern="1200" dirty="0">
              <a:latin typeface="Abadi" panose="020B0604020104020204" pitchFamily="34" charset="0"/>
            </a:rPr>
            <a:t>Nombre important de formation</a:t>
          </a:r>
          <a:br>
            <a:rPr lang="fr-FR" sz="1600" b="0" i="0" u="none" kern="1200" dirty="0">
              <a:latin typeface="Abadi" panose="020B0604020104020204" pitchFamily="34" charset="0"/>
            </a:rPr>
          </a:br>
          <a:r>
            <a:rPr lang="fr-FR" sz="1600" b="0" i="0" u="none" kern="1200" dirty="0" err="1">
              <a:latin typeface="Abadi" panose="020B0604020104020204" pitchFamily="34" charset="0"/>
            </a:rPr>
            <a:t>Formation</a:t>
          </a:r>
          <a:r>
            <a:rPr lang="fr-FR" sz="1600" b="0" i="0" u="none" kern="1200" dirty="0">
              <a:latin typeface="Abadi" panose="020B0604020104020204" pitchFamily="34" charset="0"/>
            </a:rPr>
            <a:t> en géomatique/ informatique</a:t>
          </a:r>
          <a:br>
            <a:rPr lang="fr-FR" sz="1600" b="0" i="0" u="none" kern="1200" dirty="0">
              <a:latin typeface="Abadi" panose="020B0604020104020204" pitchFamily="34" charset="0"/>
            </a:rPr>
          </a:br>
          <a:r>
            <a:rPr lang="fr-FR" sz="1600" b="0" i="0" u="none" kern="1200" dirty="0">
              <a:latin typeface="Abadi" panose="020B0604020104020204" pitchFamily="34" charset="0"/>
            </a:rPr>
            <a:t>Nouvelles compétences chaque jours</a:t>
          </a:r>
          <a:br>
            <a:rPr lang="fr-FR" sz="1600" b="0" i="0" u="none" kern="1200" dirty="0">
              <a:latin typeface="Abadi" panose="020B0604020104020204" pitchFamily="34" charset="0"/>
            </a:rPr>
          </a:br>
          <a:r>
            <a:rPr lang="fr-FR" sz="1600" b="0" i="0" u="none" kern="1200" dirty="0">
              <a:latin typeface="Abadi" panose="020B0604020104020204" pitchFamily="34" charset="0"/>
            </a:rPr>
            <a:t>Soutient interne </a:t>
          </a:r>
        </a:p>
        <a:p>
          <a:pPr marL="0" lvl="0" indent="0" algn="ctr" defTabSz="889000">
            <a:lnSpc>
              <a:spcPct val="90000"/>
            </a:lnSpc>
            <a:spcBef>
              <a:spcPct val="0"/>
            </a:spcBef>
            <a:spcAft>
              <a:spcPct val="35000"/>
            </a:spcAft>
            <a:buNone/>
          </a:pPr>
          <a:endParaRPr lang="fr-FR" sz="1600" b="0" i="0" u="none" kern="1200" dirty="0">
            <a:latin typeface="Abadi" panose="020B0604020104020204" pitchFamily="34" charset="0"/>
          </a:endParaRPr>
        </a:p>
      </dsp:txBody>
      <dsp:txXfrm rot="10800000">
        <a:off x="0" y="3287980"/>
        <a:ext cx="5557157" cy="1972788"/>
      </dsp:txXfrm>
    </dsp:sp>
    <dsp:sp modelId="{227B6670-1DD0-4C87-BF26-71146FDA8885}">
      <dsp:nvSpPr>
        <dsp:cNvPr id="0" name=""/>
        <dsp:cNvSpPr/>
      </dsp:nvSpPr>
      <dsp:spPr>
        <a:xfrm rot="5400000">
          <a:off x="7020543" y="1166998"/>
          <a:ext cx="2630384" cy="5557157"/>
        </a:xfrm>
        <a:prstGeom prst="round1Rect">
          <a:avLst/>
        </a:prstGeom>
        <a:solidFill>
          <a:schemeClr val="accent2">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fr-FR" sz="2000" b="1" i="0" u="none" kern="1200" dirty="0">
              <a:latin typeface="Helsinki" panose="02000000000000000000" pitchFamily="2" charset="0"/>
            </a:rPr>
            <a:t>MENACES</a:t>
          </a:r>
        </a:p>
        <a:p>
          <a:pPr marL="0" lvl="0" indent="0" algn="ctr" defTabSz="889000">
            <a:lnSpc>
              <a:spcPct val="90000"/>
            </a:lnSpc>
            <a:spcBef>
              <a:spcPct val="0"/>
            </a:spcBef>
            <a:spcAft>
              <a:spcPct val="35000"/>
            </a:spcAft>
            <a:buNone/>
          </a:pPr>
          <a:r>
            <a:rPr lang="fr-FR" sz="1600" b="0" i="0" u="none" kern="1200" dirty="0">
              <a:latin typeface="Abadi" panose="020B0604020104020204" pitchFamily="34" charset="0"/>
            </a:rPr>
            <a:t>Intégration social</a:t>
          </a:r>
          <a:br>
            <a:rPr lang="fr-FR" sz="1600" b="0" i="0" u="none" kern="1200" dirty="0">
              <a:latin typeface="Abadi" panose="020B0604020104020204" pitchFamily="34" charset="0"/>
            </a:rPr>
          </a:br>
          <a:r>
            <a:rPr lang="fr-FR" sz="1600" b="0" i="0" u="none" kern="1200" dirty="0">
              <a:latin typeface="Abadi" panose="020B0604020104020204" pitchFamily="34" charset="0"/>
            </a:rPr>
            <a:t>Solitude</a:t>
          </a:r>
          <a:br>
            <a:rPr lang="fr-FR" sz="1600" b="0" i="0" u="none" kern="1200" dirty="0">
              <a:latin typeface="Abadi" panose="020B0604020104020204" pitchFamily="34" charset="0"/>
            </a:rPr>
          </a:br>
          <a:r>
            <a:rPr lang="fr-FR" sz="1600" b="0" i="0" u="none" kern="1200" dirty="0">
              <a:latin typeface="Abadi" panose="020B0604020104020204" pitchFamily="34" charset="0"/>
            </a:rPr>
            <a:t>Stress </a:t>
          </a:r>
        </a:p>
        <a:p>
          <a:pPr marL="0" lvl="0" indent="0" algn="ctr" defTabSz="889000">
            <a:lnSpc>
              <a:spcPct val="90000"/>
            </a:lnSpc>
            <a:spcBef>
              <a:spcPct val="0"/>
            </a:spcBef>
            <a:spcAft>
              <a:spcPct val="35000"/>
            </a:spcAft>
            <a:buNone/>
          </a:pPr>
          <a:endParaRPr lang="fr-FR" sz="1600" b="0" i="0" u="none" kern="1200" dirty="0">
            <a:latin typeface="Abadi" panose="020B0604020104020204" pitchFamily="34" charset="0"/>
          </a:endParaRPr>
        </a:p>
        <a:p>
          <a:pPr marL="0" lvl="0" indent="0" algn="ctr" defTabSz="889000">
            <a:lnSpc>
              <a:spcPct val="90000"/>
            </a:lnSpc>
            <a:spcBef>
              <a:spcPct val="0"/>
            </a:spcBef>
            <a:spcAft>
              <a:spcPct val="35000"/>
            </a:spcAft>
            <a:buNone/>
          </a:pPr>
          <a:endParaRPr lang="en-US" sz="1600" kern="1200" dirty="0">
            <a:latin typeface="Abadi" panose="020B0604020104020204" pitchFamily="34" charset="0"/>
          </a:endParaRPr>
        </a:p>
      </dsp:txBody>
      <dsp:txXfrm rot="-5400000">
        <a:off x="5557157" y="3287980"/>
        <a:ext cx="5557157" cy="1972788"/>
      </dsp:txXfrm>
    </dsp:sp>
    <dsp:sp modelId="{6F3FD2DE-281F-4A98-8EB5-0F45615E14B7}">
      <dsp:nvSpPr>
        <dsp:cNvPr id="0" name=""/>
        <dsp:cNvSpPr/>
      </dsp:nvSpPr>
      <dsp:spPr>
        <a:xfrm>
          <a:off x="3890009" y="2268187"/>
          <a:ext cx="3334294" cy="724394"/>
        </a:xfrm>
        <a:prstGeom prst="roundRect">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fr-FR" sz="3200" b="1" kern="1200" dirty="0">
              <a:latin typeface="Helsinki" panose="02000000000000000000" pitchFamily="2" charset="0"/>
            </a:rPr>
            <a:t>SWOT</a:t>
          </a:r>
          <a:endParaRPr lang="en-US" sz="3000" b="1" kern="1200" dirty="0">
            <a:latin typeface="Helsinki" panose="02000000000000000000" pitchFamily="2" charset="0"/>
          </a:endParaRPr>
        </a:p>
      </dsp:txBody>
      <dsp:txXfrm>
        <a:off x="3925371" y="2303549"/>
        <a:ext cx="3263570" cy="65367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jpeg>
</file>

<file path=ppt/media/image21.jpeg>
</file>

<file path=ppt/media/image22.jpg>
</file>

<file path=ppt/media/image23.jpg>
</file>

<file path=ppt/media/image24.png>
</file>

<file path=ppt/media/image25.svg>
</file>

<file path=ppt/media/image26.png>
</file>

<file path=ppt/media/image27.svg>
</file>

<file path=ppt/media/image28.png>
</file>

<file path=ppt/media/image29.svg>
</file>

<file path=ppt/media/image3.png>
</file>

<file path=ppt/media/image30.gif>
</file>

<file path=ppt/media/image31.PNG>
</file>

<file path=ppt/media/image32.jpg>
</file>

<file path=ppt/media/image33.gif>
</file>

<file path=ppt/media/image34.png>
</file>

<file path=ppt/media/image35.svg>
</file>

<file path=ppt/media/image36.jpg>
</file>

<file path=ppt/media/image37.jpg>
</file>

<file path=ppt/media/image38.jpeg>
</file>

<file path=ppt/media/image39.png>
</file>

<file path=ppt/media/image4.svg>
</file>

<file path=ppt/media/image40.svg>
</file>

<file path=ppt/media/image41.gif>
</file>

<file path=ppt/media/image42.JPG>
</file>

<file path=ppt/media/image43.jpg>
</file>

<file path=ppt/media/image44.jpeg>
</file>

<file path=ppt/media/image45.jpg>
</file>

<file path=ppt/media/image5.jpe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681852-844A-48E3-9F69-89101E52CEDA}" type="datetimeFigureOut">
              <a:rPr lang="fr-FR" smtClean="0"/>
              <a:t>08/09/2019</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1F9AEC-2B51-48F6-BE45-4B32700E77CE}" type="slidenum">
              <a:rPr lang="fr-FR" smtClean="0"/>
              <a:t>‹N°›</a:t>
            </a:fld>
            <a:endParaRPr lang="fr-FR"/>
          </a:p>
        </p:txBody>
      </p:sp>
    </p:spTree>
    <p:extLst>
      <p:ext uri="{BB962C8B-B14F-4D97-AF65-F5344CB8AC3E}">
        <p14:creationId xmlns:p14="http://schemas.microsoft.com/office/powerpoint/2010/main" val="2363736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71F9AEC-2B51-48F6-BE45-4B32700E77CE}" type="slidenum">
              <a:rPr lang="fr-FR" smtClean="0"/>
              <a:t>1</a:t>
            </a:fld>
            <a:endParaRPr lang="fr-FR"/>
          </a:p>
        </p:txBody>
      </p:sp>
    </p:spTree>
    <p:extLst>
      <p:ext uri="{BB962C8B-B14F-4D97-AF65-F5344CB8AC3E}">
        <p14:creationId xmlns:p14="http://schemas.microsoft.com/office/powerpoint/2010/main" val="2611064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7D8DA5-C98B-401E-80B1-168068CC5D01}"/>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AF69E28-B323-494E-AFAC-F475E6CC0E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E279E43-06AF-4161-AB64-A6458BC0C6C0}"/>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A5BA98D0-9CE6-418D-A0D7-EBF6B7E3E70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B10CDCB-AA2A-42A8-B11E-08FDC89DA774}"/>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1586599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B1A4F3-E3C9-4EED-B18E-2AACAA800A24}"/>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553A01A-E52C-4998-9A6E-CA3E923C8B1E}"/>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E228769-8A20-453D-B594-5A4AE42D9975}"/>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C2DAEB30-5CAD-4E06-96BE-DBEF353D70C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CE70999-AD6C-4E64-BE4C-A0FB6D0D3614}"/>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3439330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53CEB383-0BC8-4431-809E-59BD9705D19E}"/>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E966EEF-EBA8-4522-A537-4C9A04E9FEFD}"/>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70D869D-B659-43E8-A31A-B12B79DCF542}"/>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0E575FED-39B1-451E-8A55-3AB2DE84477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556F1C2-DD2D-4683-8FDD-0A180BBE0AEB}"/>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3231085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D8CDD7-24B5-4995-9A5F-9B91AA74755C}"/>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48A056B-620A-43C7-B548-DDF3213D5B02}"/>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53751AF-0F5D-459A-8CB4-10E232C3B0E5}"/>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56C34D47-F817-43E9-8F84-2C3B8DD67D8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8A0C5E4-7458-43CC-91DF-3155128FA8C9}"/>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773990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2C6119-3A77-45BA-9B1C-EF35F1B294F3}"/>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160924EB-E16A-4748-BA93-943C73D66B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5261A9C-7223-4500-9EF3-75D88E6BB376}"/>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630C1A26-5C53-4C6E-BBD4-E7F7C204D05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B6DBBC8-2520-4695-873A-AC47A263B587}"/>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1443467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856B6C-87C7-4F4B-938F-7BAE6CD78D9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A4F786C-6F33-4AFD-9A20-53ECF2AD730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1B954FDD-4D56-4C13-ACE5-0116783C85CA}"/>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74E2F27D-212D-49F0-A8CF-0421B2973D8B}"/>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6" name="Espace réservé du pied de page 5">
            <a:extLst>
              <a:ext uri="{FF2B5EF4-FFF2-40B4-BE49-F238E27FC236}">
                <a16:creationId xmlns:a16="http://schemas.microsoft.com/office/drawing/2014/main" id="{D8F06B03-73C7-4605-98E1-998CF181292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F6AF0BB-DAFC-406D-ACF1-FD63C452A4CB}"/>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21868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A6E4ED-4E15-43AC-A8A1-726F2A5E5E2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941AB153-8FCE-4DEA-B08F-0156997B18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23083F5F-13D0-497B-8C5C-CEDBA65C5222}"/>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DAF6600-F557-4DB3-BD51-502CA9162A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DB70C9D-7B6B-4964-9A0B-DA3CDACB4CE8}"/>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8B999F13-D329-425A-BDC3-65FADCEFE4C7}"/>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8" name="Espace réservé du pied de page 7">
            <a:extLst>
              <a:ext uri="{FF2B5EF4-FFF2-40B4-BE49-F238E27FC236}">
                <a16:creationId xmlns:a16="http://schemas.microsoft.com/office/drawing/2014/main" id="{544ECCDA-733A-43B0-8C62-C168BE60F78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B409601B-08B3-4B62-9B1D-C481BDBB4284}"/>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420750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BA3B78-72B1-419F-B704-76F2840E2033}"/>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620D2DC1-127A-456F-9D07-78E707837EE1}"/>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4" name="Espace réservé du pied de page 3">
            <a:extLst>
              <a:ext uri="{FF2B5EF4-FFF2-40B4-BE49-F238E27FC236}">
                <a16:creationId xmlns:a16="http://schemas.microsoft.com/office/drawing/2014/main" id="{7087D5CF-51F5-4E4E-AAD4-1A3163DE075A}"/>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972F41C7-A9FE-42DC-AAD3-D4C930FEAE02}"/>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104780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6F3C0D3-A847-42D2-8115-7070A9DDF4F8}"/>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3" name="Espace réservé du pied de page 2">
            <a:extLst>
              <a:ext uri="{FF2B5EF4-FFF2-40B4-BE49-F238E27FC236}">
                <a16:creationId xmlns:a16="http://schemas.microsoft.com/office/drawing/2014/main" id="{0F1A209C-A59A-446F-BAE1-5A2A2E97B959}"/>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50BE9961-7F39-46CE-9D8C-8963137FEB2E}"/>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141982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DC438A-D4AD-4BB1-AB38-0FA94913D72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1F3921C9-9A91-40DA-ABF9-660B75BDE1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C9591CF2-33A7-462B-8E54-85CFE0F717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E636B7E-8379-4C0F-A382-8DED36138ADA}"/>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6" name="Espace réservé du pied de page 5">
            <a:extLst>
              <a:ext uri="{FF2B5EF4-FFF2-40B4-BE49-F238E27FC236}">
                <a16:creationId xmlns:a16="http://schemas.microsoft.com/office/drawing/2014/main" id="{868ED5B2-E2D1-4D7E-9168-831BD968DA6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A210046-6EE9-4270-BBF4-1268B2007E7B}"/>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3898307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67B1F8-3956-4C3A-B39D-D3F5F63FD19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B486F51E-9DCD-40EB-AC6B-361A9B89FF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138548EF-57B4-4E99-89A5-BF79604047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1B6CBC1-4BBF-4851-8D88-91429ADE3E3C}"/>
              </a:ext>
            </a:extLst>
          </p:cNvPr>
          <p:cNvSpPr>
            <a:spLocks noGrp="1"/>
          </p:cNvSpPr>
          <p:nvPr>
            <p:ph type="dt" sz="half" idx="10"/>
          </p:nvPr>
        </p:nvSpPr>
        <p:spPr/>
        <p:txBody>
          <a:bodyPr/>
          <a:lstStyle/>
          <a:p>
            <a:fld id="{EDA18D2A-D5A7-4BF5-B045-9A50F3994677}" type="datetimeFigureOut">
              <a:rPr lang="fr-FR" smtClean="0"/>
              <a:t>08/09/2019</a:t>
            </a:fld>
            <a:endParaRPr lang="fr-FR"/>
          </a:p>
        </p:txBody>
      </p:sp>
      <p:sp>
        <p:nvSpPr>
          <p:cNvPr id="6" name="Espace réservé du pied de page 5">
            <a:extLst>
              <a:ext uri="{FF2B5EF4-FFF2-40B4-BE49-F238E27FC236}">
                <a16:creationId xmlns:a16="http://schemas.microsoft.com/office/drawing/2014/main" id="{4FC10DFA-2E95-49BC-B725-9C49C356BDB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FADEA48-498C-4D91-8B45-26A131ABA2A6}"/>
              </a:ext>
            </a:extLst>
          </p:cNvPr>
          <p:cNvSpPr>
            <a:spLocks noGrp="1"/>
          </p:cNvSpPr>
          <p:nvPr>
            <p:ph type="sldNum" sz="quarter" idx="12"/>
          </p:nvPr>
        </p:nvSpPr>
        <p:spPr/>
        <p:txBody>
          <a:bodyPr/>
          <a:lstStyle/>
          <a:p>
            <a:fld id="{506DB48E-9149-47D8-926C-330A815B6BFD}" type="slidenum">
              <a:rPr lang="fr-FR" smtClean="0"/>
              <a:t>‹N°›</a:t>
            </a:fld>
            <a:endParaRPr lang="fr-FR"/>
          </a:p>
        </p:txBody>
      </p:sp>
    </p:spTree>
    <p:extLst>
      <p:ext uri="{BB962C8B-B14F-4D97-AF65-F5344CB8AC3E}">
        <p14:creationId xmlns:p14="http://schemas.microsoft.com/office/powerpoint/2010/main" val="1425474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275F52A-D015-4C9C-BC08-C151034982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1591F437-84B7-4EED-A46E-8DDE474047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E829E9B-0055-4855-A26E-B0C59F9F57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A18D2A-D5A7-4BF5-B045-9A50F3994677}" type="datetimeFigureOut">
              <a:rPr lang="fr-FR" smtClean="0"/>
              <a:t>08/09/2019</a:t>
            </a:fld>
            <a:endParaRPr lang="fr-FR"/>
          </a:p>
        </p:txBody>
      </p:sp>
      <p:sp>
        <p:nvSpPr>
          <p:cNvPr id="5" name="Espace réservé du pied de page 4">
            <a:extLst>
              <a:ext uri="{FF2B5EF4-FFF2-40B4-BE49-F238E27FC236}">
                <a16:creationId xmlns:a16="http://schemas.microsoft.com/office/drawing/2014/main" id="{656BFD0D-017B-49F0-8943-310473CF8C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DCAE318C-6A91-4C64-AA6A-57B78FB3FF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6DB48E-9149-47D8-926C-330A815B6BFD}" type="slidenum">
              <a:rPr lang="fr-FR" smtClean="0"/>
              <a:t>‹N°›</a:t>
            </a:fld>
            <a:endParaRPr lang="fr-FR"/>
          </a:p>
        </p:txBody>
      </p:sp>
    </p:spTree>
    <p:extLst>
      <p:ext uri="{BB962C8B-B14F-4D97-AF65-F5344CB8AC3E}">
        <p14:creationId xmlns:p14="http://schemas.microsoft.com/office/powerpoint/2010/main" val="29706111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8.jpe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41.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2.JP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4.svg"/><Relationship Id="rId3" Type="http://schemas.openxmlformats.org/officeDocument/2006/relationships/diagramLayout" Target="../diagrams/layout2.xml"/><Relationship Id="rId7" Type="http://schemas.openxmlformats.org/officeDocument/2006/relationships/image" Target="../media/image24.png"/><Relationship Id="rId12"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2.png"/><Relationship Id="rId5" Type="http://schemas.openxmlformats.org/officeDocument/2006/relationships/diagramColors" Target="../diagrams/colors2.xml"/><Relationship Id="rId10" Type="http://schemas.openxmlformats.org/officeDocument/2006/relationships/image" Target="../media/image27.svg"/><Relationship Id="rId4" Type="http://schemas.openxmlformats.org/officeDocument/2006/relationships/diagramQuickStyle" Target="../diagrams/quickStyle2.xml"/><Relationship Id="rId9" Type="http://schemas.openxmlformats.org/officeDocument/2006/relationships/image" Target="../media/image26.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3.xml"/><Relationship Id="rId7" Type="http://schemas.openxmlformats.org/officeDocument/2006/relationships/image" Target="../media/image2.png"/><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9" Type="http://schemas.openxmlformats.org/officeDocument/2006/relationships/image" Target="../media/image4.sv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3.jp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4.jpe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5.jp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2" Type="http://schemas.openxmlformats.org/officeDocument/2006/relationships/image" Target="../media/image7.png"/><Relationship Id="rId16"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5" Type="http://schemas.openxmlformats.org/officeDocument/2006/relationships/image" Target="../media/image20.jpe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jpeg"/></Relationships>
</file>

<file path=ppt/slides/_rels/slide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5.svg"/><Relationship Id="rId7" Type="http://schemas.openxmlformats.org/officeDocument/2006/relationships/image" Target="../media/image3.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7.sv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gif"/></Relationships>
</file>

<file path=ppt/slides/_rels/slide7.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32.jpg"/><Relationship Id="rId7" Type="http://schemas.openxmlformats.org/officeDocument/2006/relationships/image" Target="../media/image3.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9.sv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35.svg"/><Relationship Id="rId7" Type="http://schemas.openxmlformats.org/officeDocument/2006/relationships/image" Target="../media/image3.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7.jpg"/><Relationship Id="rId4" Type="http://schemas.openxmlformats.org/officeDocument/2006/relationships/image" Target="../media/image3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 6" descr="Une image contenant bâtiment, route, ciel, extérieur&#10;&#10;Description générée automatiquement">
            <a:extLst>
              <a:ext uri="{FF2B5EF4-FFF2-40B4-BE49-F238E27FC236}">
                <a16:creationId xmlns:a16="http://schemas.microsoft.com/office/drawing/2014/main" id="{D5C3EC60-BCC4-4EDA-A55D-97068948F551}"/>
              </a:ext>
            </a:extLst>
          </p:cNvPr>
          <p:cNvPicPr>
            <a:picLocks noChangeAspect="1"/>
          </p:cNvPicPr>
          <p:nvPr/>
        </p:nvPicPr>
        <p:blipFill rotWithShape="1">
          <a:blip r:embed="rId3">
            <a:extLst>
              <a:ext uri="{28A0092B-C50C-407E-A947-70E740481C1C}">
                <a14:useLocalDpi xmlns:a14="http://schemas.microsoft.com/office/drawing/2010/main" val="0"/>
              </a:ext>
            </a:extLst>
          </a:blip>
          <a:srcRect l="12346" t="9091" r="10895"/>
          <a:stretch/>
        </p:blipFill>
        <p:spPr>
          <a:xfrm>
            <a:off x="0" y="-1"/>
            <a:ext cx="12188824" cy="7218035"/>
          </a:xfrm>
          <a:prstGeom prst="rect">
            <a:avLst/>
          </a:prstGeom>
        </p:spPr>
      </p:pic>
      <p:sp>
        <p:nvSpPr>
          <p:cNvPr id="12" name="Rectangle 11">
            <a:extLst>
              <a:ext uri="{FF2B5EF4-FFF2-40B4-BE49-F238E27FC236}">
                <a16:creationId xmlns:a16="http://schemas.microsoft.com/office/drawing/2014/main" id="{ED49FE6D-E54D-4A15-9572-966ED42F8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4251489"/>
            <a:ext cx="12188824" cy="2077327"/>
          </a:xfrm>
          <a:prstGeom prst="rect">
            <a:avLst/>
          </a:prstGeom>
          <a:solidFill>
            <a:schemeClr val="bg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98825C1-E5B9-45C7-9529-CDBAE1D39ED4}"/>
              </a:ext>
            </a:extLst>
          </p:cNvPr>
          <p:cNvSpPr>
            <a:spLocks noGrp="1"/>
          </p:cNvSpPr>
          <p:nvPr>
            <p:ph type="ctrTitle"/>
          </p:nvPr>
        </p:nvSpPr>
        <p:spPr>
          <a:xfrm>
            <a:off x="635384" y="4221965"/>
            <a:ext cx="10918056" cy="971896"/>
          </a:xfrm>
        </p:spPr>
        <p:txBody>
          <a:bodyPr>
            <a:normAutofit/>
          </a:bodyPr>
          <a:lstStyle/>
          <a:p>
            <a:r>
              <a:rPr lang="fr-FR" dirty="0">
                <a:latin typeface="Overload" pitchFamily="2" charset="0"/>
              </a:rPr>
              <a:t>soutenance de Master 2 </a:t>
            </a:r>
          </a:p>
        </p:txBody>
      </p:sp>
      <p:sp>
        <p:nvSpPr>
          <p:cNvPr id="3" name="Sous-titre 2">
            <a:extLst>
              <a:ext uri="{FF2B5EF4-FFF2-40B4-BE49-F238E27FC236}">
                <a16:creationId xmlns:a16="http://schemas.microsoft.com/office/drawing/2014/main" id="{1901CDC7-847E-4DD3-A5A8-8258EF8458C8}"/>
              </a:ext>
            </a:extLst>
          </p:cNvPr>
          <p:cNvSpPr>
            <a:spLocks noGrp="1"/>
          </p:cNvSpPr>
          <p:nvPr>
            <p:ph type="subTitle" idx="1"/>
          </p:nvPr>
        </p:nvSpPr>
        <p:spPr>
          <a:xfrm>
            <a:off x="9528" y="5155284"/>
            <a:ext cx="12185648" cy="1212109"/>
          </a:xfrm>
        </p:spPr>
        <p:txBody>
          <a:bodyPr>
            <a:normAutofit fontScale="92500" lnSpcReduction="10000"/>
          </a:bodyPr>
          <a:lstStyle/>
          <a:p>
            <a:r>
              <a:rPr lang="fr-FR" b="1" dirty="0">
                <a:solidFill>
                  <a:schemeClr val="tx1">
                    <a:lumMod val="65000"/>
                    <a:lumOff val="35000"/>
                  </a:schemeClr>
                </a:solidFill>
                <a:latin typeface="Josefin Sans" pitchFamily="2" charset="0"/>
                <a:ea typeface="Josefin Sans" pitchFamily="2" charset="0"/>
              </a:rPr>
              <a:t>Géographie et Aménagement du territoire Spécialité Transition et Aménagement</a:t>
            </a:r>
          </a:p>
          <a:p>
            <a:r>
              <a:rPr lang="fr-FR" b="1" dirty="0">
                <a:solidFill>
                  <a:schemeClr val="tx1">
                    <a:lumMod val="65000"/>
                    <a:lumOff val="35000"/>
                  </a:schemeClr>
                </a:solidFill>
                <a:latin typeface="Josefin Sans" pitchFamily="2" charset="0"/>
                <a:ea typeface="Josefin Sans" pitchFamily="2" charset="0"/>
              </a:rPr>
              <a:t>Auteur RUBY Fanny 	</a:t>
            </a:r>
          </a:p>
          <a:p>
            <a:r>
              <a:rPr lang="fr-FR" b="1" dirty="0">
                <a:solidFill>
                  <a:schemeClr val="tx1">
                    <a:lumMod val="65000"/>
                    <a:lumOff val="35000"/>
                  </a:schemeClr>
                </a:solidFill>
                <a:latin typeface="Josefin Sans" pitchFamily="2" charset="0"/>
                <a:ea typeface="Josefin Sans" pitchFamily="2" charset="0"/>
              </a:rPr>
              <a:t>Jury Anne HECKER et Xavier ROCHEL		Représentant de stage Joffrey BOUTOILLE</a:t>
            </a:r>
          </a:p>
        </p:txBody>
      </p:sp>
      <p:cxnSp>
        <p:nvCxnSpPr>
          <p:cNvPr id="14" name="Straight Connector 13">
            <a:extLst>
              <a:ext uri="{FF2B5EF4-FFF2-40B4-BE49-F238E27FC236}">
                <a16:creationId xmlns:a16="http://schemas.microsoft.com/office/drawing/2014/main" id="{EAFC8083-BBFA-464C-A805-4E844F66B2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4126832"/>
            <a:ext cx="12188824" cy="0"/>
          </a:xfrm>
          <a:prstGeom prst="line">
            <a:avLst/>
          </a:prstGeom>
          <a:ln w="50800">
            <a:solidFill>
              <a:schemeClr val="bg2">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C752BC6-CDD2-4020-8DCF-B5E813CD3A5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448927"/>
            <a:ext cx="12188824" cy="0"/>
          </a:xfrm>
          <a:prstGeom prst="line">
            <a:avLst/>
          </a:prstGeom>
          <a:ln w="50800">
            <a:solidFill>
              <a:schemeClr val="bg2">
                <a:alpha val="90000"/>
              </a:schemeClr>
            </a:solidFill>
          </a:ln>
        </p:spPr>
        <p:style>
          <a:lnRef idx="1">
            <a:schemeClr val="accent1"/>
          </a:lnRef>
          <a:fillRef idx="0">
            <a:schemeClr val="accent1"/>
          </a:fillRef>
          <a:effectRef idx="0">
            <a:schemeClr val="accent1"/>
          </a:effectRef>
          <a:fontRef idx="minor">
            <a:schemeClr val="tx1"/>
          </a:fontRef>
        </p:style>
      </p:cxnSp>
      <p:pic>
        <p:nvPicPr>
          <p:cNvPr id="13" name="Image 12" descr="Une image contenant objet&#10;&#10;Description générée automatiquement">
            <a:extLst>
              <a:ext uri="{FF2B5EF4-FFF2-40B4-BE49-F238E27FC236}">
                <a16:creationId xmlns:a16="http://schemas.microsoft.com/office/drawing/2014/main" id="{31DBB253-395D-4D38-8AF7-597CE9726D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64" y="6516921"/>
            <a:ext cx="1314450" cy="457200"/>
          </a:xfrm>
          <a:prstGeom prst="rect">
            <a:avLst/>
          </a:prstGeom>
        </p:spPr>
      </p:pic>
      <p:pic>
        <p:nvPicPr>
          <p:cNvPr id="23" name="Graphique 22">
            <a:extLst>
              <a:ext uri="{FF2B5EF4-FFF2-40B4-BE49-F238E27FC236}">
                <a16:creationId xmlns:a16="http://schemas.microsoft.com/office/drawing/2014/main" id="{9AAD8301-39B9-4C84-A08B-6C972787918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072037" y="6460506"/>
            <a:ext cx="962806" cy="694197"/>
          </a:xfrm>
          <a:prstGeom prst="rect">
            <a:avLst/>
          </a:prstGeom>
        </p:spPr>
      </p:pic>
    </p:spTree>
    <p:extLst>
      <p:ext uri="{BB962C8B-B14F-4D97-AF65-F5344CB8AC3E}">
        <p14:creationId xmlns:p14="http://schemas.microsoft.com/office/powerpoint/2010/main" val="4097957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 3" descr="Une image contenant texte, carte&#10;&#10;Description générée automatiquement">
            <a:extLst>
              <a:ext uri="{FF2B5EF4-FFF2-40B4-BE49-F238E27FC236}">
                <a16:creationId xmlns:a16="http://schemas.microsoft.com/office/drawing/2014/main" id="{0F4CAC8E-F9CB-4A83-9298-75541D34BC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4442" y="0"/>
            <a:ext cx="9737558" cy="6889322"/>
          </a:xfrm>
          <a:prstGeom prst="rect">
            <a:avLst/>
          </a:prstGeom>
        </p:spPr>
      </p:pic>
      <p:pic>
        <p:nvPicPr>
          <p:cNvPr id="6" name="Image 5" descr="Une image contenant objet&#10;&#10;Description générée automatiquement">
            <a:extLst>
              <a:ext uri="{FF2B5EF4-FFF2-40B4-BE49-F238E27FC236}">
                <a16:creationId xmlns:a16="http://schemas.microsoft.com/office/drawing/2014/main" id="{2B59361A-1749-4E74-A5B3-70AEBCC73B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7" name="Graphique 6">
            <a:extLst>
              <a:ext uri="{FF2B5EF4-FFF2-40B4-BE49-F238E27FC236}">
                <a16:creationId xmlns:a16="http://schemas.microsoft.com/office/drawing/2014/main" id="{638EDDE5-5992-4CC5-9679-E671662132C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468" y="0"/>
            <a:ext cx="652084" cy="470162"/>
          </a:xfrm>
          <a:prstGeom prst="rect">
            <a:avLst/>
          </a:prstGeom>
        </p:spPr>
      </p:pic>
      <p:sp>
        <p:nvSpPr>
          <p:cNvPr id="10" name="Flèche : pentagone 9">
            <a:extLst>
              <a:ext uri="{FF2B5EF4-FFF2-40B4-BE49-F238E27FC236}">
                <a16:creationId xmlns:a16="http://schemas.microsoft.com/office/drawing/2014/main" id="{67ED374F-333F-442B-862B-54BC2EB96ECF}"/>
              </a:ext>
            </a:extLst>
          </p:cNvPr>
          <p:cNvSpPr/>
          <p:nvPr/>
        </p:nvSpPr>
        <p:spPr>
          <a:xfrm>
            <a:off x="109468" y="2486307"/>
            <a:ext cx="2344974" cy="1636294"/>
          </a:xfrm>
          <a:prstGeom prst="homePlat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3" name="Espace réservé du contenu 2">
            <a:extLst>
              <a:ext uri="{FF2B5EF4-FFF2-40B4-BE49-F238E27FC236}">
                <a16:creationId xmlns:a16="http://schemas.microsoft.com/office/drawing/2014/main" id="{BD1C9A57-7583-4835-A6D6-CF2F79214714}"/>
              </a:ext>
            </a:extLst>
          </p:cNvPr>
          <p:cNvSpPr>
            <a:spLocks noGrp="1"/>
          </p:cNvSpPr>
          <p:nvPr>
            <p:ph idx="1"/>
          </p:nvPr>
        </p:nvSpPr>
        <p:spPr>
          <a:xfrm>
            <a:off x="0" y="3076909"/>
            <a:ext cx="10515600" cy="4351338"/>
          </a:xfrm>
        </p:spPr>
        <p:txBody>
          <a:bodyPr/>
          <a:lstStyle/>
          <a:p>
            <a:pPr marL="0" indent="0">
              <a:buNone/>
            </a:pPr>
            <a:r>
              <a:rPr lang="fr-FR" sz="2400" dirty="0">
                <a:solidFill>
                  <a:schemeClr val="bg1"/>
                </a:solidFill>
                <a:latin typeface="Helsinki" panose="02000000000000000000" pitchFamily="2" charset="0"/>
              </a:rPr>
              <a:t>  Résultat</a:t>
            </a:r>
            <a:r>
              <a:rPr lang="fr-FR" dirty="0">
                <a:solidFill>
                  <a:schemeClr val="bg1"/>
                </a:solidFill>
                <a:latin typeface="Helsinki" panose="02000000000000000000" pitchFamily="2" charset="0"/>
              </a:rPr>
              <a:t> </a:t>
            </a:r>
          </a:p>
        </p:txBody>
      </p:sp>
    </p:spTree>
    <p:extLst>
      <p:ext uri="{BB962C8B-B14F-4D97-AF65-F5344CB8AC3E}">
        <p14:creationId xmlns:p14="http://schemas.microsoft.com/office/powerpoint/2010/main" val="3479487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0" name="Group 29">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1"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32"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33"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34"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5"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6"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re 1">
            <a:extLst>
              <a:ext uri="{FF2B5EF4-FFF2-40B4-BE49-F238E27FC236}">
                <a16:creationId xmlns:a16="http://schemas.microsoft.com/office/drawing/2014/main" id="{18BFE297-1DC1-46F1-B84B-3068DBCBE7E3}"/>
              </a:ext>
            </a:extLst>
          </p:cNvPr>
          <p:cNvSpPr>
            <a:spLocks noGrp="1"/>
          </p:cNvSpPr>
          <p:nvPr>
            <p:ph type="title"/>
          </p:nvPr>
        </p:nvSpPr>
        <p:spPr>
          <a:xfrm>
            <a:off x="535020" y="685800"/>
            <a:ext cx="2780271" cy="5105400"/>
          </a:xfrm>
        </p:spPr>
        <p:txBody>
          <a:bodyPr>
            <a:normAutofit/>
          </a:bodyPr>
          <a:lstStyle/>
          <a:p>
            <a:r>
              <a:rPr lang="fr-FR" sz="4000">
                <a:solidFill>
                  <a:srgbClr val="FFFFFF"/>
                </a:solidFill>
                <a:latin typeface="Overload" pitchFamily="2" charset="0"/>
                <a:ea typeface="Josefin Sans" pitchFamily="2" charset="0"/>
              </a:rPr>
              <a:t>III. Mission actuelle</a:t>
            </a:r>
            <a:endParaRPr lang="fr-FR" sz="4000">
              <a:solidFill>
                <a:srgbClr val="FFFFFF"/>
              </a:solidFill>
            </a:endParaRPr>
          </a:p>
        </p:txBody>
      </p:sp>
      <p:graphicFrame>
        <p:nvGraphicFramePr>
          <p:cNvPr id="23" name="Espace réservé du contenu 2">
            <a:extLst>
              <a:ext uri="{FF2B5EF4-FFF2-40B4-BE49-F238E27FC236}">
                <a16:creationId xmlns:a16="http://schemas.microsoft.com/office/drawing/2014/main" id="{1586E6B8-A5BD-4447-A127-59F358681AEC}"/>
              </a:ext>
            </a:extLst>
          </p:cNvPr>
          <p:cNvGraphicFramePr>
            <a:graphicFrameLocks noGrp="1"/>
          </p:cNvGraphicFramePr>
          <p:nvPr>
            <p:ph idx="1"/>
            <p:extLst>
              <p:ext uri="{D42A27DB-BD31-4B8C-83A1-F6EECF244321}">
                <p14:modId xmlns:p14="http://schemas.microsoft.com/office/powerpoint/2010/main" val="2962710496"/>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Image 11" descr="Une image contenant objet&#10;&#10;Description générée automatiquement">
            <a:extLst>
              <a:ext uri="{FF2B5EF4-FFF2-40B4-BE49-F238E27FC236}">
                <a16:creationId xmlns:a16="http://schemas.microsoft.com/office/drawing/2014/main" id="{8E88EBB6-56B7-4DBA-BCA8-514A3D8C97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13" name="Graphique 12">
            <a:extLst>
              <a:ext uri="{FF2B5EF4-FFF2-40B4-BE49-F238E27FC236}">
                <a16:creationId xmlns:a16="http://schemas.microsoft.com/office/drawing/2014/main" id="{013F2B5F-79B6-46AC-8CC0-2A06A314B18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2059275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ZoneTexte 11">
            <a:extLst>
              <a:ext uri="{FF2B5EF4-FFF2-40B4-BE49-F238E27FC236}">
                <a16:creationId xmlns:a16="http://schemas.microsoft.com/office/drawing/2014/main" id="{589C6F1D-4B66-4E2E-A047-0500DBB64A62}"/>
              </a:ext>
            </a:extLst>
          </p:cNvPr>
          <p:cNvSpPr txBox="1"/>
          <p:nvPr/>
        </p:nvSpPr>
        <p:spPr>
          <a:xfrm>
            <a:off x="1448726" y="1471889"/>
            <a:ext cx="8595606" cy="3325193"/>
          </a:xfrm>
          <a:prstGeom prst="rect">
            <a:avLst/>
          </a:prstGeom>
        </p:spPr>
        <p:txBody>
          <a:bodyPr vert="horz" lIns="91440" tIns="45720" rIns="91440" bIns="45720" rtlCol="0">
            <a:normAutofit/>
          </a:bodyPr>
          <a:lstStyle/>
          <a:p>
            <a:pPr marL="342900" indent="-285750">
              <a:lnSpc>
                <a:spcPct val="90000"/>
              </a:lnSpc>
              <a:spcAft>
                <a:spcPts val="600"/>
              </a:spcAft>
              <a:buFont typeface="Wingdings" panose="05000000000000000000" pitchFamily="2" charset="2"/>
              <a:buChar char="ü"/>
            </a:pPr>
            <a:r>
              <a:rPr lang="en-US" dirty="0">
                <a:latin typeface="Abadi" panose="020B0604020104020204" pitchFamily="34" charset="0"/>
              </a:rPr>
              <a:t>Les </a:t>
            </a:r>
            <a:r>
              <a:rPr lang="en-US" dirty="0" err="1">
                <a:latin typeface="Abadi" panose="020B0604020104020204" pitchFamily="34" charset="0"/>
              </a:rPr>
              <a:t>informations</a:t>
            </a:r>
            <a:r>
              <a:rPr lang="en-US" dirty="0">
                <a:latin typeface="Abadi" panose="020B0604020104020204" pitchFamily="34" charset="0"/>
              </a:rPr>
              <a:t> </a:t>
            </a:r>
            <a:r>
              <a:rPr lang="en-US" dirty="0" err="1">
                <a:latin typeface="Abadi" panose="020B0604020104020204" pitchFamily="34" charset="0"/>
              </a:rPr>
              <a:t>privées</a:t>
            </a:r>
            <a:r>
              <a:rPr lang="en-US" dirty="0">
                <a:latin typeface="Abadi" panose="020B0604020104020204" pitchFamily="34" charset="0"/>
              </a:rPr>
              <a:t> du </a:t>
            </a:r>
            <a:r>
              <a:rPr lang="en-US" dirty="0" err="1">
                <a:latin typeface="Abadi" panose="020B0604020104020204" pitchFamily="34" charset="0"/>
              </a:rPr>
              <a:t>cadastre</a:t>
            </a:r>
            <a:r>
              <a:rPr lang="en-US" dirty="0">
                <a:latin typeface="Abadi" panose="020B0604020104020204" pitchFamily="34" charset="0"/>
              </a:rPr>
              <a:t> ne </a:t>
            </a:r>
            <a:r>
              <a:rPr lang="en-US" dirty="0" err="1">
                <a:latin typeface="Abadi" panose="020B0604020104020204" pitchFamily="34" charset="0"/>
              </a:rPr>
              <a:t>doivent</a:t>
            </a:r>
            <a:r>
              <a:rPr lang="en-US" dirty="0">
                <a:latin typeface="Abadi" panose="020B0604020104020204" pitchFamily="34" charset="0"/>
              </a:rPr>
              <a:t> pas </a:t>
            </a:r>
            <a:r>
              <a:rPr lang="fr-FR" dirty="0">
                <a:latin typeface="Abadi" panose="020B0604020104020204" pitchFamily="34" charset="0"/>
              </a:rPr>
              <a:t>apparaitre</a:t>
            </a:r>
          </a:p>
          <a:p>
            <a:pPr marL="342900" indent="-285750">
              <a:lnSpc>
                <a:spcPct val="90000"/>
              </a:lnSpc>
              <a:spcAft>
                <a:spcPts val="600"/>
              </a:spcAft>
              <a:buFont typeface="Wingdings" panose="05000000000000000000" pitchFamily="2" charset="2"/>
              <a:buChar char="ü"/>
            </a:pP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r>
              <a:rPr lang="en-US" dirty="0" err="1">
                <a:latin typeface="Abadi" panose="020B0604020104020204" pitchFamily="34" charset="0"/>
              </a:rPr>
              <a:t>Seulement</a:t>
            </a:r>
            <a:r>
              <a:rPr lang="en-US" dirty="0">
                <a:latin typeface="Abadi" panose="020B0604020104020204" pitchFamily="34" charset="0"/>
              </a:rPr>
              <a:t> les </a:t>
            </a:r>
            <a:r>
              <a:rPr lang="en-US" dirty="0" err="1">
                <a:latin typeface="Abadi" panose="020B0604020104020204" pitchFamily="34" charset="0"/>
              </a:rPr>
              <a:t>parcelles</a:t>
            </a:r>
            <a:r>
              <a:rPr lang="en-US" dirty="0">
                <a:latin typeface="Abadi" panose="020B0604020104020204" pitchFamily="34" charset="0"/>
              </a:rPr>
              <a:t> du « Pays des 7 rivières » et de la </a:t>
            </a:r>
            <a:r>
              <a:rPr lang="en-US" dirty="0" err="1">
                <a:latin typeface="Abadi" panose="020B0604020104020204" pitchFamily="34" charset="0"/>
              </a:rPr>
              <a:t>communauté</a:t>
            </a:r>
            <a:r>
              <a:rPr lang="en-US" dirty="0">
                <a:latin typeface="Abadi" panose="020B0604020104020204" pitchFamily="34" charset="0"/>
              </a:rPr>
              <a:t> de communes des 1000 </a:t>
            </a:r>
            <a:r>
              <a:rPr lang="en-US" dirty="0" err="1">
                <a:latin typeface="Abadi" panose="020B0604020104020204" pitchFamily="34" charset="0"/>
              </a:rPr>
              <a:t>étangs</a:t>
            </a: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endParaRPr lang="en-US" dirty="0">
              <a:latin typeface="Abadi" panose="020B0604020104020204" pitchFamily="34" charset="0"/>
            </a:endParaRPr>
          </a:p>
          <a:p>
            <a:pPr marL="57150">
              <a:lnSpc>
                <a:spcPct val="90000"/>
              </a:lnSpc>
              <a:spcAft>
                <a:spcPts val="600"/>
              </a:spcAft>
            </a:pPr>
            <a:r>
              <a:rPr lang="en-US" dirty="0">
                <a:latin typeface="Abadi" panose="020B0604020104020204" pitchFamily="34" charset="0"/>
              </a:rPr>
              <a:t>x  Un bouton « je </a:t>
            </a:r>
            <a:r>
              <a:rPr lang="en-US" dirty="0" err="1">
                <a:latin typeface="Abadi" panose="020B0604020104020204" pitchFamily="34" charset="0"/>
              </a:rPr>
              <a:t>souhaite</a:t>
            </a:r>
            <a:r>
              <a:rPr lang="en-US" dirty="0">
                <a:latin typeface="Abadi" panose="020B0604020104020204" pitchFamily="34" charset="0"/>
              </a:rPr>
              <a:t> </a:t>
            </a:r>
            <a:r>
              <a:rPr lang="en-US" dirty="0" err="1">
                <a:latin typeface="Abadi" panose="020B0604020104020204" pitchFamily="34" charset="0"/>
              </a:rPr>
              <a:t>acquérir</a:t>
            </a:r>
            <a:r>
              <a:rPr lang="en-US" dirty="0">
                <a:latin typeface="Abadi" panose="020B0604020104020204" pitchFamily="34" charset="0"/>
              </a:rPr>
              <a:t> </a:t>
            </a:r>
            <a:r>
              <a:rPr lang="en-US" dirty="0" err="1">
                <a:latin typeface="Abadi" panose="020B0604020104020204" pitchFamily="34" charset="0"/>
              </a:rPr>
              <a:t>une</a:t>
            </a:r>
            <a:r>
              <a:rPr lang="en-US" dirty="0">
                <a:latin typeface="Abadi" panose="020B0604020104020204" pitchFamily="34" charset="0"/>
              </a:rPr>
              <a:t> </a:t>
            </a:r>
            <a:r>
              <a:rPr lang="en-US" dirty="0" err="1">
                <a:latin typeface="Abadi" panose="020B0604020104020204" pitchFamily="34" charset="0"/>
              </a:rPr>
              <a:t>parcelle</a:t>
            </a:r>
            <a:r>
              <a:rPr lang="en-US" dirty="0">
                <a:latin typeface="Abadi" panose="020B0604020104020204" pitchFamily="34" charset="0"/>
              </a:rPr>
              <a:t> » </a:t>
            </a:r>
            <a:r>
              <a:rPr lang="en-US" dirty="0" err="1">
                <a:latin typeface="Abadi" panose="020B0604020104020204" pitchFamily="34" charset="0"/>
              </a:rPr>
              <a:t>doit</a:t>
            </a:r>
            <a:r>
              <a:rPr lang="en-US" dirty="0">
                <a:latin typeface="Abadi" panose="020B0604020104020204" pitchFamily="34" charset="0"/>
              </a:rPr>
              <a:t> </a:t>
            </a:r>
            <a:r>
              <a:rPr lang="en-US" dirty="0" err="1">
                <a:latin typeface="Abadi" panose="020B0604020104020204" pitchFamily="34" charset="0"/>
              </a:rPr>
              <a:t>apparaitre</a:t>
            </a: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r>
              <a:rPr lang="en-US" dirty="0" err="1">
                <a:latin typeface="Abadi" panose="020B0604020104020204" pitchFamily="34" charset="0"/>
              </a:rPr>
              <a:t>L’accès</a:t>
            </a:r>
            <a:r>
              <a:rPr lang="en-US" dirty="0">
                <a:latin typeface="Abadi" panose="020B0604020104020204" pitchFamily="34" charset="0"/>
              </a:rPr>
              <a:t> à la carte </a:t>
            </a:r>
            <a:r>
              <a:rPr lang="en-US" dirty="0" err="1">
                <a:latin typeface="Abadi" panose="020B0604020104020204" pitchFamily="34" charset="0"/>
              </a:rPr>
              <a:t>doit</a:t>
            </a:r>
            <a:r>
              <a:rPr lang="en-US" dirty="0">
                <a:latin typeface="Abadi" panose="020B0604020104020204" pitchFamily="34" charset="0"/>
              </a:rPr>
              <a:t> </a:t>
            </a:r>
            <a:r>
              <a:rPr lang="en-US" dirty="0" err="1">
                <a:latin typeface="Abadi" panose="020B0604020104020204" pitchFamily="34" charset="0"/>
              </a:rPr>
              <a:t>être</a:t>
            </a:r>
            <a:r>
              <a:rPr lang="en-US" dirty="0">
                <a:latin typeface="Abadi" panose="020B0604020104020204" pitchFamily="34" charset="0"/>
              </a:rPr>
              <a:t> anonyme sans login, </a:t>
            </a:r>
            <a:r>
              <a:rPr lang="en-US" dirty="0" err="1">
                <a:latin typeface="Abadi" panose="020B0604020104020204" pitchFamily="34" charset="0"/>
              </a:rPr>
              <a:t>ni</a:t>
            </a:r>
            <a:r>
              <a:rPr lang="en-US" dirty="0">
                <a:latin typeface="Abadi" panose="020B0604020104020204" pitchFamily="34" charset="0"/>
              </a:rPr>
              <a:t> mot de </a:t>
            </a:r>
            <a:r>
              <a:rPr lang="en-US" dirty="0" err="1">
                <a:latin typeface="Abadi" panose="020B0604020104020204" pitchFamily="34" charset="0"/>
              </a:rPr>
              <a:t>passe</a:t>
            </a: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endParaRPr lang="en-US" dirty="0">
              <a:latin typeface="Abadi" panose="020B0604020104020204" pitchFamily="34" charset="0"/>
            </a:endParaRPr>
          </a:p>
          <a:p>
            <a:pPr marL="342900" indent="-285750">
              <a:lnSpc>
                <a:spcPct val="90000"/>
              </a:lnSpc>
              <a:spcAft>
                <a:spcPts val="600"/>
              </a:spcAft>
              <a:buFont typeface="Wingdings" panose="05000000000000000000" pitchFamily="2" charset="2"/>
              <a:buChar char="ü"/>
            </a:pPr>
            <a:r>
              <a:rPr lang="en-US" dirty="0" err="1">
                <a:latin typeface="Abadi" panose="020B0604020104020204" pitchFamily="34" charset="0"/>
              </a:rPr>
              <a:t>Trouver</a:t>
            </a:r>
            <a:r>
              <a:rPr lang="en-US" dirty="0">
                <a:latin typeface="Abadi" panose="020B0604020104020204" pitchFamily="34" charset="0"/>
              </a:rPr>
              <a:t> les </a:t>
            </a:r>
            <a:r>
              <a:rPr lang="en-US" dirty="0" err="1">
                <a:latin typeface="Abadi" panose="020B0604020104020204" pitchFamily="34" charset="0"/>
              </a:rPr>
              <a:t>données</a:t>
            </a:r>
            <a:r>
              <a:rPr lang="en-US" dirty="0">
                <a:latin typeface="Abadi" panose="020B0604020104020204" pitchFamily="34" charset="0"/>
              </a:rPr>
              <a:t> </a:t>
            </a:r>
            <a:r>
              <a:rPr lang="en-US" dirty="0" err="1">
                <a:latin typeface="Abadi" panose="020B0604020104020204" pitchFamily="34" charset="0"/>
              </a:rPr>
              <a:t>forêts</a:t>
            </a:r>
            <a:r>
              <a:rPr lang="en-US" dirty="0">
                <a:latin typeface="Abadi" panose="020B0604020104020204" pitchFamily="34" charset="0"/>
              </a:rPr>
              <a:t> et les </a:t>
            </a:r>
            <a:r>
              <a:rPr lang="en-US" dirty="0" err="1">
                <a:latin typeface="Abadi" panose="020B0604020104020204" pitchFamily="34" charset="0"/>
              </a:rPr>
              <a:t>découper</a:t>
            </a:r>
            <a:endParaRPr lang="en-US" dirty="0">
              <a:latin typeface="Abadi" panose="020B0604020104020204" pitchFamily="34" charset="0"/>
            </a:endParaRPr>
          </a:p>
        </p:txBody>
      </p:sp>
      <p:sp>
        <p:nvSpPr>
          <p:cNvPr id="17" name="Freeform 6">
            <a:extLst>
              <a:ext uri="{FF2B5EF4-FFF2-40B4-BE49-F238E27FC236}">
                <a16:creationId xmlns:a16="http://schemas.microsoft.com/office/drawing/2014/main" id="{A9616D99-AEFB-4C95-84EF-5DEC698D9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rgbClr val="4C4C4C"/>
          </a:solidFill>
          <a:ln w="0">
            <a:noFill/>
            <a:prstDash val="solid"/>
            <a:round/>
            <a:headEnd/>
            <a:tailEnd/>
          </a:ln>
        </p:spPr>
      </p:sp>
      <p:sp>
        <p:nvSpPr>
          <p:cNvPr id="19" name="Freeform 6">
            <a:extLst>
              <a:ext uri="{FF2B5EF4-FFF2-40B4-BE49-F238E27FC236}">
                <a16:creationId xmlns:a16="http://schemas.microsoft.com/office/drawing/2014/main" id="{D0F97023-F626-4FC5-8C2D-753B5C7F4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rgbClr val="4C4C4C"/>
          </a:solidFill>
          <a:ln w="0">
            <a:noFill/>
            <a:prstDash val="solid"/>
            <a:round/>
            <a:headEnd/>
            <a:tailEnd/>
          </a:ln>
        </p:spPr>
      </p:sp>
      <p:pic>
        <p:nvPicPr>
          <p:cNvPr id="11" name="Graphique 10" descr="Coche">
            <a:extLst>
              <a:ext uri="{FF2B5EF4-FFF2-40B4-BE49-F238E27FC236}">
                <a16:creationId xmlns:a16="http://schemas.microsoft.com/office/drawing/2014/main" id="{F695F356-1640-4618-8187-83128C504B2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25899" y="3191551"/>
            <a:ext cx="2194559" cy="2194559"/>
          </a:xfrm>
          <a:prstGeom prst="rect">
            <a:avLst/>
          </a:prstGeom>
        </p:spPr>
      </p:pic>
      <p:pic>
        <p:nvPicPr>
          <p:cNvPr id="6" name="Image 5" descr="Une image contenant objet&#10;&#10;Description générée automatiquement">
            <a:extLst>
              <a:ext uri="{FF2B5EF4-FFF2-40B4-BE49-F238E27FC236}">
                <a16:creationId xmlns:a16="http://schemas.microsoft.com/office/drawing/2014/main" id="{160FCEAC-77BD-4C86-B419-50F28E12D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7" name="Graphique 6">
            <a:extLst>
              <a:ext uri="{FF2B5EF4-FFF2-40B4-BE49-F238E27FC236}">
                <a16:creationId xmlns:a16="http://schemas.microsoft.com/office/drawing/2014/main" id="{AA95CEFF-EF8E-42F7-8C36-52E4AB9983A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1842659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3134BD63-8848-4EA5-858D-C3580B515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127" y="0"/>
            <a:ext cx="10801746" cy="6858000"/>
          </a:xfrm>
          <a:prstGeom prst="rect">
            <a:avLst/>
          </a:prstGeom>
        </p:spPr>
      </p:pic>
    </p:spTree>
    <p:extLst>
      <p:ext uri="{BB962C8B-B14F-4D97-AF65-F5344CB8AC3E}">
        <p14:creationId xmlns:p14="http://schemas.microsoft.com/office/powerpoint/2010/main" val="2968729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2509F26-B5DC-4BA7-B476-4CB044237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sp>
        <p:nvSpPr>
          <p:cNvPr id="32" name="Rectangle 31">
            <a:extLst>
              <a:ext uri="{FF2B5EF4-FFF2-40B4-BE49-F238E27FC236}">
                <a16:creationId xmlns:a16="http://schemas.microsoft.com/office/drawing/2014/main" id="{DB103EB1-B135-4526-B883-33228FC2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815340" y="683404"/>
            <a:ext cx="10561320" cy="5404104"/>
          </a:xfrm>
          <a:prstGeom prst="rect">
            <a:avLst/>
          </a:prstGeom>
          <a:solidFill>
            <a:srgbClr val="FFFFFF"/>
          </a:solidFill>
          <a:ln w="3175" cap="sq" cmpd="thinThick">
            <a:solidFill>
              <a:srgbClr val="DDDDDD"/>
            </a:solidFill>
            <a:miter lim="800000"/>
          </a:ln>
          <a:effectLst>
            <a:outerShdw blurRad="2667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pic>
        <p:nvPicPr>
          <p:cNvPr id="7" name="Image 6" descr="Une image contenant capture d’écran&#10;&#10;Description générée automatiquement">
            <a:extLst>
              <a:ext uri="{FF2B5EF4-FFF2-40B4-BE49-F238E27FC236}">
                <a16:creationId xmlns:a16="http://schemas.microsoft.com/office/drawing/2014/main" id="{06C540C2-9B63-45FB-91DF-E8494AC8908E}"/>
              </a:ext>
            </a:extLst>
          </p:cNvPr>
          <p:cNvPicPr>
            <a:picLocks noChangeAspect="1"/>
          </p:cNvPicPr>
          <p:nvPr/>
        </p:nvPicPr>
        <p:blipFill rotWithShape="1">
          <a:blip r:embed="rId2">
            <a:extLst>
              <a:ext uri="{28A0092B-C50C-407E-A947-70E740481C1C}">
                <a14:useLocalDpi xmlns:a14="http://schemas.microsoft.com/office/drawing/2010/main" val="0"/>
              </a:ext>
            </a:extLst>
          </a:blip>
          <a:srcRect r="1" b="8918"/>
          <a:stretch/>
        </p:blipFill>
        <p:spPr>
          <a:xfrm rot="21480000">
            <a:off x="1137837" y="1003258"/>
            <a:ext cx="9916327" cy="4764396"/>
          </a:xfrm>
          <a:prstGeom prst="rect">
            <a:avLst/>
          </a:prstGeom>
        </p:spPr>
      </p:pic>
      <p:pic>
        <p:nvPicPr>
          <p:cNvPr id="15" name="Image 14" descr="Une image contenant objet&#10;&#10;Description générée automatiquement">
            <a:extLst>
              <a:ext uri="{FF2B5EF4-FFF2-40B4-BE49-F238E27FC236}">
                <a16:creationId xmlns:a16="http://schemas.microsoft.com/office/drawing/2014/main" id="{E038042A-81AC-4A71-AB40-24E76A8E49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17" name="Graphique 16">
            <a:extLst>
              <a:ext uri="{FF2B5EF4-FFF2-40B4-BE49-F238E27FC236}">
                <a16:creationId xmlns:a16="http://schemas.microsoft.com/office/drawing/2014/main" id="{4E41ABED-1518-4D3E-AE60-49C40EB8B4A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35600888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ZoneTexte 1">
            <a:extLst>
              <a:ext uri="{FF2B5EF4-FFF2-40B4-BE49-F238E27FC236}">
                <a16:creationId xmlns:a16="http://schemas.microsoft.com/office/drawing/2014/main" id="{FBC875B2-4231-4024-86D7-3D9A5264E8D8}"/>
              </a:ext>
            </a:extLst>
          </p:cNvPr>
          <p:cNvSpPr txBox="1"/>
          <p:nvPr/>
        </p:nvSpPr>
        <p:spPr>
          <a:xfrm>
            <a:off x="838200" y="2057400"/>
            <a:ext cx="2444262" cy="2444262"/>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000" dirty="0">
                <a:solidFill>
                  <a:srgbClr val="FFFFFF"/>
                </a:solidFill>
                <a:latin typeface="Helsinki" panose="02000000000000000000" pitchFamily="2" charset="0"/>
                <a:ea typeface="+mj-ea"/>
                <a:cs typeface="+mj-cs"/>
              </a:rPr>
              <a:t>Les démarches</a:t>
            </a:r>
          </a:p>
        </p:txBody>
      </p:sp>
      <p:graphicFrame>
        <p:nvGraphicFramePr>
          <p:cNvPr id="24" name="Espace réservé du contenu 2">
            <a:extLst>
              <a:ext uri="{FF2B5EF4-FFF2-40B4-BE49-F238E27FC236}">
                <a16:creationId xmlns:a16="http://schemas.microsoft.com/office/drawing/2014/main" id="{35485471-EE18-449F-A28B-E419E90C34E3}"/>
              </a:ext>
            </a:extLst>
          </p:cNvPr>
          <p:cNvGraphicFramePr>
            <a:graphicFrameLocks noGrp="1"/>
          </p:cNvGraphicFramePr>
          <p:nvPr>
            <p:ph idx="1"/>
            <p:extLst>
              <p:ext uri="{D42A27DB-BD31-4B8C-83A1-F6EECF244321}">
                <p14:modId xmlns:p14="http://schemas.microsoft.com/office/powerpoint/2010/main" val="3868225435"/>
              </p:ext>
            </p:extLst>
          </p:nvPr>
        </p:nvGraphicFramePr>
        <p:xfrm>
          <a:off x="3924885" y="1560818"/>
          <a:ext cx="6655191" cy="41164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ZoneTexte 2">
            <a:extLst>
              <a:ext uri="{FF2B5EF4-FFF2-40B4-BE49-F238E27FC236}">
                <a16:creationId xmlns:a16="http://schemas.microsoft.com/office/drawing/2014/main" id="{2104949D-F23A-4F8B-8970-94FB0604D59E}"/>
              </a:ext>
            </a:extLst>
          </p:cNvPr>
          <p:cNvSpPr txBox="1"/>
          <p:nvPr/>
        </p:nvSpPr>
        <p:spPr>
          <a:xfrm>
            <a:off x="2729132" y="59204"/>
            <a:ext cx="7076050" cy="646331"/>
          </a:xfrm>
          <a:prstGeom prst="rect">
            <a:avLst/>
          </a:prstGeom>
          <a:noFill/>
        </p:spPr>
        <p:txBody>
          <a:bodyPr wrap="square" rtlCol="0">
            <a:spAutoFit/>
          </a:bodyPr>
          <a:lstStyle/>
          <a:p>
            <a:pPr algn="ctr"/>
            <a:r>
              <a:rPr lang="fr-FR" sz="3600" dirty="0">
                <a:latin typeface="Helsinki" panose="02000000000000000000" pitchFamily="2" charset="0"/>
              </a:rPr>
              <a:t>CONCLUSION</a:t>
            </a:r>
          </a:p>
        </p:txBody>
      </p:sp>
      <p:pic>
        <p:nvPicPr>
          <p:cNvPr id="6" name="Graphique 5" descr="Tchin-tchin">
            <a:extLst>
              <a:ext uri="{FF2B5EF4-FFF2-40B4-BE49-F238E27FC236}">
                <a16:creationId xmlns:a16="http://schemas.microsoft.com/office/drawing/2014/main" id="{1FFE6757-4F57-40B6-9D7C-F0A121E64F2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003458" y="1764216"/>
            <a:ext cx="787790" cy="787790"/>
          </a:xfrm>
          <a:prstGeom prst="rect">
            <a:avLst/>
          </a:prstGeom>
        </p:spPr>
      </p:pic>
      <p:pic>
        <p:nvPicPr>
          <p:cNvPr id="7" name="Graphique 6" descr="Main ouverte avec plante">
            <a:extLst>
              <a:ext uri="{FF2B5EF4-FFF2-40B4-BE49-F238E27FC236}">
                <a16:creationId xmlns:a16="http://schemas.microsoft.com/office/drawing/2014/main" id="{F7F3AB0C-0930-43F0-9EC5-246A0798B99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503335" y="3134347"/>
            <a:ext cx="864533" cy="864533"/>
          </a:xfrm>
          <a:prstGeom prst="rect">
            <a:avLst/>
          </a:prstGeom>
        </p:spPr>
      </p:pic>
      <p:pic>
        <p:nvPicPr>
          <p:cNvPr id="8" name="Graphique 7" descr="Main ouverte avec plante">
            <a:extLst>
              <a:ext uri="{FF2B5EF4-FFF2-40B4-BE49-F238E27FC236}">
                <a16:creationId xmlns:a16="http://schemas.microsoft.com/office/drawing/2014/main" id="{946ACEB0-F8D5-4803-AC68-20F7218DB85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1002420" y="4581221"/>
            <a:ext cx="864533" cy="864533"/>
          </a:xfrm>
          <a:prstGeom prst="rect">
            <a:avLst/>
          </a:prstGeom>
        </p:spPr>
      </p:pic>
      <p:pic>
        <p:nvPicPr>
          <p:cNvPr id="9" name="Image 8" descr="Une image contenant objet&#10;&#10;Description générée automatiquement">
            <a:extLst>
              <a:ext uri="{FF2B5EF4-FFF2-40B4-BE49-F238E27FC236}">
                <a16:creationId xmlns:a16="http://schemas.microsoft.com/office/drawing/2014/main" id="{8F2C7E18-7284-4476-A267-73CE958DF4F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10" name="Graphique 9">
            <a:extLst>
              <a:ext uri="{FF2B5EF4-FFF2-40B4-BE49-F238E27FC236}">
                <a16:creationId xmlns:a16="http://schemas.microsoft.com/office/drawing/2014/main" id="{AE21D521-BCA1-4991-82F8-82CDB9E49AA5}"/>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2388381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511629" y="216580"/>
            <a:ext cx="6498771" cy="1117597"/>
          </a:xfrm>
        </p:spPr>
        <p:txBody>
          <a:bodyPr>
            <a:normAutofit/>
          </a:bodyPr>
          <a:lstStyle/>
          <a:p>
            <a:pPr algn="l"/>
            <a:r>
              <a:rPr lang="fr-FR" sz="2000" b="1" dirty="0">
                <a:latin typeface="Helsinki" panose="02000000000000000000" pitchFamily="2" charset="0"/>
              </a:rPr>
              <a:t>SWOT* personnel</a:t>
            </a:r>
          </a:p>
          <a:p>
            <a:pPr algn="l"/>
            <a:r>
              <a:rPr lang="fr-FR" sz="1600" b="1" i="1" dirty="0">
                <a:latin typeface="Abadi" panose="020B0604020104020204" pitchFamily="34" charset="0"/>
              </a:rPr>
              <a:t>Forces, faiblesses, opportunités, menaces</a:t>
            </a:r>
          </a:p>
          <a:p>
            <a:pPr algn="l"/>
            <a:r>
              <a:rPr lang="en-US" sz="1600" i="1" dirty="0">
                <a:latin typeface="Abadi" panose="020B0604020104020204" pitchFamily="34" charset="0"/>
              </a:rPr>
              <a:t>Strengths, weaknesses, opportunities, threats</a:t>
            </a:r>
          </a:p>
        </p:txBody>
      </p:sp>
      <p:graphicFrame>
        <p:nvGraphicFramePr>
          <p:cNvPr id="4" name="Diagramme 3"/>
          <p:cNvGraphicFramePr/>
          <p:nvPr>
            <p:extLst>
              <p:ext uri="{D42A27DB-BD31-4B8C-83A1-F6EECF244321}">
                <p14:modId xmlns:p14="http://schemas.microsoft.com/office/powerpoint/2010/main" val="87029673"/>
              </p:ext>
            </p:extLst>
          </p:nvPr>
        </p:nvGraphicFramePr>
        <p:xfrm>
          <a:off x="511629" y="1425039"/>
          <a:ext cx="11114314" cy="5260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 4" descr="Une image contenant objet&#10;&#10;Description générée automatiquement">
            <a:extLst>
              <a:ext uri="{FF2B5EF4-FFF2-40B4-BE49-F238E27FC236}">
                <a16:creationId xmlns:a16="http://schemas.microsoft.com/office/drawing/2014/main" id="{5B091E26-417A-4443-9974-C4C76B5516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65934" y="117015"/>
            <a:ext cx="678876" cy="236131"/>
          </a:xfrm>
          <a:prstGeom prst="rect">
            <a:avLst/>
          </a:prstGeom>
        </p:spPr>
      </p:pic>
      <p:pic>
        <p:nvPicPr>
          <p:cNvPr id="6" name="Graphique 5">
            <a:extLst>
              <a:ext uri="{FF2B5EF4-FFF2-40B4-BE49-F238E27FC236}">
                <a16:creationId xmlns:a16="http://schemas.microsoft.com/office/drawing/2014/main" id="{9EB07193-E3BC-4AB2-9579-5103FC6A37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74304" y="0"/>
            <a:ext cx="652084" cy="470162"/>
          </a:xfrm>
          <a:prstGeom prst="rect">
            <a:avLst/>
          </a:prstGeom>
        </p:spPr>
      </p:pic>
      <p:sp>
        <p:nvSpPr>
          <p:cNvPr id="2" name="ZoneTexte 1">
            <a:extLst>
              <a:ext uri="{FF2B5EF4-FFF2-40B4-BE49-F238E27FC236}">
                <a16:creationId xmlns:a16="http://schemas.microsoft.com/office/drawing/2014/main" id="{22F1A0F9-8591-49DB-A763-72194FDE062F}"/>
              </a:ext>
            </a:extLst>
          </p:cNvPr>
          <p:cNvSpPr txBox="1"/>
          <p:nvPr/>
        </p:nvSpPr>
        <p:spPr>
          <a:xfrm>
            <a:off x="5770893" y="507804"/>
            <a:ext cx="5934479" cy="800219"/>
          </a:xfrm>
          <a:prstGeom prst="rect">
            <a:avLst/>
          </a:prstGeom>
          <a:noFill/>
        </p:spPr>
        <p:txBody>
          <a:bodyPr wrap="square" rtlCol="0">
            <a:spAutoFit/>
          </a:bodyPr>
          <a:lstStyle/>
          <a:p>
            <a:pPr algn="just"/>
            <a:r>
              <a:rPr lang="fr-FR" dirty="0">
                <a:latin typeface="Abadi" panose="020B0604020104020204" pitchFamily="34" charset="0"/>
              </a:rPr>
              <a:t>* </a:t>
            </a:r>
            <a:r>
              <a:rPr lang="fr-FR" sz="1400" dirty="0">
                <a:latin typeface="Abadi" panose="020B0604020104020204" pitchFamily="34" charset="0"/>
              </a:rPr>
              <a:t>Une analyse SWOT est un outil d’étude visuelle que l'on peut utiliser pour identifier les forces et les faiblesses spécifiques qui ont un impact sur des situations de la vie professionnelle et personnelle.</a:t>
            </a:r>
            <a:endParaRPr lang="fr-FR" dirty="0">
              <a:latin typeface="Abadi" panose="020B0604020104020204" pitchFamily="34" charset="0"/>
            </a:endParaRPr>
          </a:p>
        </p:txBody>
      </p:sp>
    </p:spTree>
    <p:extLst>
      <p:ext uri="{BB962C8B-B14F-4D97-AF65-F5344CB8AC3E}">
        <p14:creationId xmlns:p14="http://schemas.microsoft.com/office/powerpoint/2010/main" val="271486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5E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Espace réservé du contenu 8">
            <a:extLst>
              <a:ext uri="{FF2B5EF4-FFF2-40B4-BE49-F238E27FC236}">
                <a16:creationId xmlns:a16="http://schemas.microsoft.com/office/drawing/2014/main" id="{40728333-A101-4EE7-8789-ABB5A0AF784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7" t="4762" r="228" b="27260"/>
          <a:stretch/>
        </p:blipFill>
        <p:spPr>
          <a:xfrm>
            <a:off x="477012" y="480059"/>
            <a:ext cx="11223908" cy="5414303"/>
          </a:xfrm>
          <a:prstGeom prst="rect">
            <a:avLst/>
          </a:prstGeom>
        </p:spPr>
      </p:pic>
      <p:pic>
        <p:nvPicPr>
          <p:cNvPr id="5" name="Image 4" descr="Une image contenant objet&#10;&#10;Description générée automatiquement">
            <a:extLst>
              <a:ext uri="{FF2B5EF4-FFF2-40B4-BE49-F238E27FC236}">
                <a16:creationId xmlns:a16="http://schemas.microsoft.com/office/drawing/2014/main" id="{E9F47440-328E-49DD-BE35-A3A34BF435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6" name="Graphique 5">
            <a:extLst>
              <a:ext uri="{FF2B5EF4-FFF2-40B4-BE49-F238E27FC236}">
                <a16:creationId xmlns:a16="http://schemas.microsoft.com/office/drawing/2014/main" id="{E00CB3B8-36C1-4288-9D5A-DA759A55AF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4078338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5E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Espace réservé du contenu 8" descr="Une image contenant capture d’écran&#10;&#10;Description générée automatiquement">
            <a:extLst>
              <a:ext uri="{FF2B5EF4-FFF2-40B4-BE49-F238E27FC236}">
                <a16:creationId xmlns:a16="http://schemas.microsoft.com/office/drawing/2014/main" id="{40728333-A101-4EE7-8789-ABB5A0AF784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937" t="5053" r="1538" b="43673"/>
          <a:stretch/>
        </p:blipFill>
        <p:spPr>
          <a:xfrm>
            <a:off x="477012" y="1318804"/>
            <a:ext cx="11237976" cy="4180208"/>
          </a:xfrm>
          <a:prstGeom prst="rect">
            <a:avLst/>
          </a:prstGeom>
        </p:spPr>
      </p:pic>
      <p:pic>
        <p:nvPicPr>
          <p:cNvPr id="5" name="Image 4" descr="Une image contenant objet&#10;&#10;Description générée automatiquement">
            <a:extLst>
              <a:ext uri="{FF2B5EF4-FFF2-40B4-BE49-F238E27FC236}">
                <a16:creationId xmlns:a16="http://schemas.microsoft.com/office/drawing/2014/main" id="{611795C4-1DEE-40B3-ACB3-5657B902F2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6" name="Graphique 5">
            <a:extLst>
              <a:ext uri="{FF2B5EF4-FFF2-40B4-BE49-F238E27FC236}">
                <a16:creationId xmlns:a16="http://schemas.microsoft.com/office/drawing/2014/main" id="{CB6BC3C6-8413-4B19-A37C-79EBDA2B15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1618242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36EFDD5-CC0A-4BCA-804B-BB2078019D8B}"/>
              </a:ext>
            </a:extLst>
          </p:cNvPr>
          <p:cNvSpPr>
            <a:spLocks noGrp="1"/>
          </p:cNvSpPr>
          <p:nvPr>
            <p:ph type="title"/>
          </p:nvPr>
        </p:nvSpPr>
        <p:spPr>
          <a:xfrm>
            <a:off x="838200" y="963877"/>
            <a:ext cx="3494362" cy="4930246"/>
          </a:xfrm>
        </p:spPr>
        <p:txBody>
          <a:bodyPr>
            <a:normAutofit/>
          </a:bodyPr>
          <a:lstStyle/>
          <a:p>
            <a:pPr algn="r"/>
            <a:r>
              <a:rPr lang="fr-FR" sz="3200" dirty="0">
                <a:solidFill>
                  <a:schemeClr val="tx2">
                    <a:lumMod val="75000"/>
                  </a:schemeClr>
                </a:solidFill>
                <a:latin typeface="Helsinki" panose="02000000000000000000" pitchFamily="2" charset="0"/>
                <a:ea typeface="Josefin Sans" pitchFamily="2" charset="0"/>
              </a:rPr>
              <a:t>Bibliographie</a:t>
            </a:r>
            <a:endParaRPr lang="fr-FR" dirty="0">
              <a:solidFill>
                <a:schemeClr val="tx2">
                  <a:lumMod val="75000"/>
                </a:schemeClr>
              </a:solidFill>
              <a:latin typeface="Helsinki" panose="02000000000000000000" pitchFamily="2" charset="0"/>
            </a:endParaRPr>
          </a:p>
        </p:txBody>
      </p:sp>
      <p:cxnSp>
        <p:nvCxnSpPr>
          <p:cNvPr id="17" name="Straight Connector 16">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C1166190-8C39-4CBB-AA84-2A938E5F0777}"/>
              </a:ext>
            </a:extLst>
          </p:cNvPr>
          <p:cNvSpPr>
            <a:spLocks noGrp="1"/>
          </p:cNvSpPr>
          <p:nvPr>
            <p:ph idx="1"/>
          </p:nvPr>
        </p:nvSpPr>
        <p:spPr>
          <a:xfrm>
            <a:off x="4937776" y="531056"/>
            <a:ext cx="6932649" cy="6108895"/>
          </a:xfrm>
        </p:spPr>
        <p:txBody>
          <a:bodyPr anchor="ctr">
            <a:normAutofit fontScale="92500"/>
          </a:bodyPr>
          <a:lstStyle/>
          <a:p>
            <a:r>
              <a:rPr lang="fr-FR" sz="1000" dirty="0"/>
              <a:t>ARCEP, 2016, Schéma directeur territorial d’aménagement numérique de la Haute-Saône, Paris, ARCEP, 77p.</a:t>
            </a:r>
          </a:p>
          <a:p>
            <a:r>
              <a:rPr lang="fr-FR" sz="1000" dirty="0"/>
              <a:t>ARCEP, 2014, </a:t>
            </a:r>
            <a:r>
              <a:rPr lang="fr-FR" sz="1000" i="1" dirty="0"/>
              <a:t>L’intervention des collectivités territoriales dans le secteur des communications électroniques</a:t>
            </a:r>
            <a:r>
              <a:rPr lang="fr-FR" sz="1000" dirty="0"/>
              <a:t>, Compte rendu des travaux du GRACO, Paris, ARCEP, 85p.	</a:t>
            </a:r>
          </a:p>
          <a:p>
            <a:r>
              <a:rPr lang="fr-FR" sz="1000" dirty="0"/>
              <a:t>ARCEP, 2006, </a:t>
            </a:r>
            <a:r>
              <a:rPr lang="fr-FR" sz="1000" i="1" dirty="0"/>
              <a:t>Informations sur la résorption des zones blanches et des zones d’ombre</a:t>
            </a:r>
            <a:r>
              <a:rPr lang="fr-FR" sz="1000" dirty="0"/>
              <a:t>, Paris, ARCEP, 4p. </a:t>
            </a:r>
          </a:p>
          <a:p>
            <a:r>
              <a:rPr lang="fr-FR" sz="1000" dirty="0"/>
              <a:t>BARAULT B, 2017, </a:t>
            </a:r>
            <a:r>
              <a:rPr lang="fr-FR" sz="1000" i="1" dirty="0"/>
              <a:t>L’impact des usages du numérique sur le développement rural : Constats &amp; Questionnements</a:t>
            </a:r>
            <a:r>
              <a:rPr lang="fr-FR" sz="1000" dirty="0"/>
              <a:t>, ASP (Agence de services et de paiement), 15p.</a:t>
            </a:r>
          </a:p>
          <a:p>
            <a:r>
              <a:rPr lang="fr-FR" sz="1000" dirty="0"/>
              <a:t>BIGOT R, 2002, </a:t>
            </a:r>
            <a:r>
              <a:rPr lang="fr-FR" sz="1000" i="1" dirty="0"/>
              <a:t>Le fossé numérique en France</a:t>
            </a:r>
            <a:r>
              <a:rPr lang="fr-FR" sz="1000" dirty="0"/>
              <a:t>, Cahier de Recherche, CREDOC, n° 177, novembre, 87p.</a:t>
            </a:r>
          </a:p>
          <a:p>
            <a:r>
              <a:rPr lang="fr-FR" sz="1000" dirty="0"/>
              <a:t>BOURCIER D, FILIPPI P, 2012, Vers un nouveau modèle de coopération entre l’administration et les communautés numériques, Génération Y et gestion publique : quels enjeux ?, </a:t>
            </a:r>
            <a:r>
              <a:rPr lang="fr-FR" sz="1000" i="1" dirty="0"/>
              <a:t>Paris : Institut de la gestion publique et du développement économique</a:t>
            </a:r>
            <a:r>
              <a:rPr lang="fr-FR" sz="1000" dirty="0"/>
              <a:t>, 67-86p.</a:t>
            </a:r>
          </a:p>
          <a:p>
            <a:r>
              <a:rPr lang="fr-FR" sz="1000" dirty="0"/>
              <a:t>CAZENEUVE P, </a:t>
            </a:r>
            <a:r>
              <a:rPr lang="fr-FR" sz="1000" i="1" dirty="0"/>
              <a:t>L’accessibilité pour tous aux TIC : Comment toucher et intéresser les publics les plus éloignés ?,</a:t>
            </a:r>
            <a:r>
              <a:rPr lang="fr-FR" sz="1000" dirty="0"/>
              <a:t> </a:t>
            </a:r>
            <a:r>
              <a:rPr lang="fr-FR" sz="1000" dirty="0" err="1"/>
              <a:t>Creatif</a:t>
            </a:r>
            <a:r>
              <a:rPr lang="fr-FR" sz="1000" dirty="0"/>
              <a:t> public, 36p.</a:t>
            </a:r>
          </a:p>
          <a:p>
            <a:r>
              <a:rPr lang="fr-FR" sz="1000" dirty="0"/>
              <a:t>CREDOC, 2009, La diffusion des technologies de l’information et de la communication dans la société française, Paris, CREDOC, 220p. </a:t>
            </a:r>
          </a:p>
          <a:p>
            <a:r>
              <a:rPr lang="fr-FR" sz="1000" dirty="0"/>
              <a:t>DUVERNET J, 2007, </a:t>
            </a:r>
            <a:r>
              <a:rPr lang="fr-FR" sz="1000" i="1" dirty="0"/>
              <a:t>2010 l’internet POUR TOUS les 15 mesures pour réduire la fracture numérique en France, </a:t>
            </a:r>
            <a:r>
              <a:rPr lang="fr-FR" sz="1000" dirty="0"/>
              <a:t>Livre Blanc, Editions Jacob-</a:t>
            </a:r>
            <a:r>
              <a:rPr lang="fr-FR" sz="1000" dirty="0" err="1"/>
              <a:t>Duvernet</a:t>
            </a:r>
            <a:r>
              <a:rPr lang="fr-FR" sz="1000" dirty="0"/>
              <a:t>, 2007, 93 p.</a:t>
            </a:r>
          </a:p>
          <a:p>
            <a:r>
              <a:rPr lang="fr-FR" sz="1000" dirty="0"/>
              <a:t>ELIE M, 2001, </a:t>
            </a:r>
            <a:r>
              <a:rPr lang="fr-FR" sz="1000" i="1" dirty="0"/>
              <a:t>Le fossé numérique. L’internet, facteur de nouvelles inégalités ?</a:t>
            </a:r>
            <a:r>
              <a:rPr lang="fr-FR" sz="1000" dirty="0"/>
              <a:t>, Problèmes politiques et sociaux, La Documentation française, n° 861.</a:t>
            </a:r>
          </a:p>
          <a:p>
            <a:r>
              <a:rPr lang="fr-FR" sz="1000" dirty="0"/>
              <a:t>GRANJON F, 2011, Fracture numérique, </a:t>
            </a:r>
            <a:r>
              <a:rPr lang="fr-FR" sz="1000" i="1" dirty="0"/>
              <a:t>Communications,</a:t>
            </a:r>
            <a:r>
              <a:rPr lang="fr-FR" sz="1000" dirty="0"/>
              <a:t> 88(1), 67-74 p.	</a:t>
            </a:r>
          </a:p>
          <a:p>
            <a:r>
              <a:rPr lang="fr-FR" sz="1000" dirty="0"/>
              <a:t>GUILLUY C, 2014, La France périphérique : Comment on a sacrifié les classes populaires, Paris, 192p.</a:t>
            </a:r>
          </a:p>
          <a:p>
            <a:r>
              <a:rPr lang="fr-FR" sz="1000" dirty="0"/>
              <a:t>LE GUEL F, 2004, Comment pourrait-on mesurer la double fracture numérique ?, </a:t>
            </a:r>
            <a:r>
              <a:rPr lang="fr-FR" sz="1000" i="1" dirty="0"/>
              <a:t>Réseaux</a:t>
            </a:r>
            <a:r>
              <a:rPr lang="fr-FR" sz="1000" dirty="0"/>
              <a:t>, 127-128(5), 55-82p.	</a:t>
            </a:r>
          </a:p>
          <a:p>
            <a:r>
              <a:rPr lang="fr-FR" sz="1000" dirty="0"/>
              <a:t>LE GUEL F, 2002, </a:t>
            </a:r>
            <a:r>
              <a:rPr lang="fr-FR" sz="1000" i="1" dirty="0"/>
              <a:t>Comportements de navigation et usages sur Internet, </a:t>
            </a:r>
            <a:r>
              <a:rPr lang="fr-FR" sz="1000" i="1" dirty="0" err="1"/>
              <a:t>eEurope</a:t>
            </a:r>
            <a:r>
              <a:rPr lang="fr-FR" sz="1000" i="1" dirty="0"/>
              <a:t> : la </a:t>
            </a:r>
            <a:r>
              <a:rPr lang="fr-FR" sz="1000" i="1" dirty="0" err="1"/>
              <a:t>sociétéeuropéenne</a:t>
            </a:r>
            <a:r>
              <a:rPr lang="fr-FR" sz="1000" i="1" dirty="0"/>
              <a:t> de l'information en 2010</a:t>
            </a:r>
            <a:r>
              <a:rPr lang="fr-FR" sz="1000" dirty="0"/>
              <a:t>, </a:t>
            </a:r>
            <a:r>
              <a:rPr lang="fr-FR" sz="1000" i="1" dirty="0"/>
              <a:t>Economica</a:t>
            </a:r>
            <a:r>
              <a:rPr lang="fr-FR" sz="1000" dirty="0"/>
              <a:t>, 155-181p.	</a:t>
            </a:r>
          </a:p>
          <a:p>
            <a:r>
              <a:rPr lang="fr-FR" sz="1000" dirty="0"/>
              <a:t>LOUE J-F, HEITZMANN R, 2003, </a:t>
            </a:r>
            <a:r>
              <a:rPr lang="fr-FR" sz="1000" i="1" dirty="0"/>
              <a:t>L’internet avance : les jeunes poussent</a:t>
            </a:r>
            <a:r>
              <a:rPr lang="fr-FR" sz="1000" dirty="0"/>
              <a:t>, les 4 pages du </a:t>
            </a:r>
            <a:r>
              <a:rPr lang="fr-FR" sz="1000" dirty="0" err="1"/>
              <a:t>Sessi</a:t>
            </a:r>
            <a:r>
              <a:rPr lang="fr-FR" sz="1000" dirty="0"/>
              <a:t>, </a:t>
            </a:r>
            <a:r>
              <a:rPr lang="fr-FR" sz="1000" dirty="0" err="1"/>
              <a:t>DiGITIP</a:t>
            </a:r>
            <a:r>
              <a:rPr lang="fr-FR" sz="1000" dirty="0"/>
              <a:t>, Ministère de l’Economie, des Finances et de L’Industrie, 172, 4p.</a:t>
            </a:r>
          </a:p>
          <a:p>
            <a:r>
              <a:rPr lang="fr-FR" sz="1000" dirty="0"/>
              <a:t>MORISET B, 2010, </a:t>
            </a:r>
            <a:r>
              <a:rPr lang="fr-FR" sz="1000" i="1" dirty="0" err="1"/>
              <a:t>Developing</a:t>
            </a:r>
            <a:r>
              <a:rPr lang="fr-FR" sz="1000" i="1" dirty="0"/>
              <a:t> the digital </a:t>
            </a:r>
            <a:r>
              <a:rPr lang="fr-FR" sz="1000" i="1" dirty="0" err="1"/>
              <a:t>economy</a:t>
            </a:r>
            <a:r>
              <a:rPr lang="fr-FR" sz="1000" i="1" dirty="0"/>
              <a:t> in </a:t>
            </a:r>
            <a:r>
              <a:rPr lang="fr-FR" sz="1000" i="1" dirty="0" err="1"/>
              <a:t>France’s</a:t>
            </a:r>
            <a:r>
              <a:rPr lang="fr-FR" sz="1000" i="1" dirty="0"/>
              <a:t> rural </a:t>
            </a:r>
            <a:r>
              <a:rPr lang="fr-FR" sz="1000" i="1" dirty="0" err="1"/>
              <a:t>regions</a:t>
            </a:r>
            <a:r>
              <a:rPr lang="fr-FR" sz="1000" i="1" dirty="0"/>
              <a:t>: A new </a:t>
            </a:r>
            <a:r>
              <a:rPr lang="fr-FR" sz="1000" i="1" dirty="0" err="1"/>
              <a:t>era</a:t>
            </a:r>
            <a:r>
              <a:rPr lang="fr-FR" sz="1000" i="1" dirty="0"/>
              <a:t> for </a:t>
            </a:r>
            <a:r>
              <a:rPr lang="fr-FR" sz="1000" i="1" dirty="0" err="1"/>
              <a:t>telecenters</a:t>
            </a:r>
            <a:r>
              <a:rPr lang="fr-FR" sz="1000" i="1" dirty="0"/>
              <a:t>?,</a:t>
            </a:r>
            <a:r>
              <a:rPr lang="fr-FR" sz="1000" dirty="0"/>
              <a:t> </a:t>
            </a:r>
            <a:r>
              <a:rPr lang="fr-FR" sz="1000" dirty="0" err="1"/>
              <a:t>Annual</a:t>
            </a:r>
            <a:r>
              <a:rPr lang="fr-FR" sz="1000" dirty="0"/>
              <a:t> Meeting, Association of American </a:t>
            </a:r>
            <a:r>
              <a:rPr lang="fr-FR" sz="1000" dirty="0" err="1"/>
              <a:t>Geographers</a:t>
            </a:r>
            <a:r>
              <a:rPr lang="fr-FR" sz="1000" dirty="0"/>
              <a:t>, Washington D.C., United States, 23p.</a:t>
            </a:r>
          </a:p>
          <a:p>
            <a:r>
              <a:rPr lang="fr-FR" sz="1000" dirty="0"/>
              <a:t>PLANTARD P, 2015, Contre la « fracture numérique », pas de coup de tablette magique !, </a:t>
            </a:r>
            <a:r>
              <a:rPr lang="fr-FR" sz="1000" i="1" dirty="0"/>
              <a:t>Revue Projet</a:t>
            </a:r>
            <a:r>
              <a:rPr lang="fr-FR" sz="1000" dirty="0"/>
              <a:t>, 345(2), 23-30p. </a:t>
            </a:r>
          </a:p>
          <a:p>
            <a:r>
              <a:rPr lang="fr-FR" sz="1000" dirty="0"/>
              <a:t>RALLET A, ROCHELANDET F, 2004, La fracture numérique : une faille sans fondement ? </a:t>
            </a:r>
            <a:r>
              <a:rPr lang="fr-FR" sz="1000" i="1" dirty="0"/>
              <a:t>Réseaux</a:t>
            </a:r>
            <a:r>
              <a:rPr lang="fr-FR" sz="1000" dirty="0"/>
              <a:t>, 127-128(5), 19-54p.</a:t>
            </a:r>
          </a:p>
          <a:p>
            <a:r>
              <a:rPr lang="fr-FR" sz="1000" dirty="0"/>
              <a:t>SUIRE R, 2007,  </a:t>
            </a:r>
            <a:r>
              <a:rPr lang="fr-FR" sz="1000" i="1" dirty="0"/>
              <a:t>Encastrement social et usages de l’Internet : une analyse jointe du commerce et de l’administration électronique</a:t>
            </a:r>
            <a:r>
              <a:rPr lang="fr-FR" sz="1000" dirty="0"/>
              <a:t>, Economie et prévision, 180-181, 161-174 p.	</a:t>
            </a:r>
          </a:p>
          <a:p>
            <a:endParaRPr lang="fr-FR" sz="600" dirty="0"/>
          </a:p>
        </p:txBody>
      </p:sp>
      <p:pic>
        <p:nvPicPr>
          <p:cNvPr id="6" name="Image 5" descr="Une image contenant objet&#10;&#10;Description générée automatiquement">
            <a:extLst>
              <a:ext uri="{FF2B5EF4-FFF2-40B4-BE49-F238E27FC236}">
                <a16:creationId xmlns:a16="http://schemas.microsoft.com/office/drawing/2014/main" id="{EE79C5EE-A4BA-47AB-B07F-3C5955D656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7" name="Graphique 6">
            <a:extLst>
              <a:ext uri="{FF2B5EF4-FFF2-40B4-BE49-F238E27FC236}">
                <a16:creationId xmlns:a16="http://schemas.microsoft.com/office/drawing/2014/main" id="{DA88A1C0-C081-4016-9524-70C455F4AC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5968521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B7E16505-65B2-4DA0-B11F-2D09BE04C62F}"/>
              </a:ext>
            </a:extLst>
          </p:cNvPr>
          <p:cNvSpPr>
            <a:spLocks noGrp="1"/>
          </p:cNvSpPr>
          <p:nvPr>
            <p:ph type="title"/>
          </p:nvPr>
        </p:nvSpPr>
        <p:spPr>
          <a:xfrm>
            <a:off x="634175" y="4652352"/>
            <a:ext cx="10923638" cy="1317643"/>
          </a:xfrm>
        </p:spPr>
        <p:txBody>
          <a:bodyPr vert="horz" lIns="91440" tIns="45720" rIns="91440" bIns="45720" rtlCol="0" anchor="b">
            <a:normAutofit/>
          </a:bodyPr>
          <a:lstStyle/>
          <a:p>
            <a:pPr algn="ctr"/>
            <a:r>
              <a:rPr lang="en-US" sz="3300" kern="1200" dirty="0">
                <a:solidFill>
                  <a:schemeClr val="tx1"/>
                </a:solidFill>
                <a:latin typeface="Helsinki" panose="02000000000000000000" pitchFamily="2" charset="0"/>
              </a:rPr>
              <a:t>Le stage se </a:t>
            </a:r>
            <a:r>
              <a:rPr lang="en-US" sz="3300" kern="1200" dirty="0" err="1">
                <a:solidFill>
                  <a:schemeClr val="tx1"/>
                </a:solidFill>
                <a:latin typeface="Helsinki" panose="02000000000000000000" pitchFamily="2" charset="0"/>
              </a:rPr>
              <a:t>déroule</a:t>
            </a:r>
            <a:r>
              <a:rPr lang="en-US" sz="3300" kern="1200" dirty="0">
                <a:solidFill>
                  <a:schemeClr val="tx1"/>
                </a:solidFill>
                <a:latin typeface="Helsinki" panose="02000000000000000000" pitchFamily="2" charset="0"/>
              </a:rPr>
              <a:t> </a:t>
            </a:r>
            <a:r>
              <a:rPr lang="en-US" sz="3300" kern="1200" dirty="0" err="1">
                <a:solidFill>
                  <a:schemeClr val="tx1"/>
                </a:solidFill>
                <a:latin typeface="Helsinki" panose="02000000000000000000" pitchFamily="2" charset="0"/>
              </a:rPr>
              <a:t>en</a:t>
            </a:r>
            <a:r>
              <a:rPr lang="en-US" sz="3300" kern="1200" dirty="0">
                <a:solidFill>
                  <a:schemeClr val="tx1"/>
                </a:solidFill>
                <a:latin typeface="Helsinki" panose="02000000000000000000" pitchFamily="2" charset="0"/>
              </a:rPr>
              <a:t> </a:t>
            </a:r>
            <a:r>
              <a:rPr lang="en-US" sz="3300" kern="1200" dirty="0" err="1">
                <a:solidFill>
                  <a:schemeClr val="tx1"/>
                </a:solidFill>
                <a:latin typeface="Helsinki" panose="02000000000000000000" pitchFamily="2" charset="0"/>
              </a:rPr>
              <a:t>bourgogne-franche-comté</a:t>
            </a:r>
            <a:r>
              <a:rPr lang="en-US" sz="3300" kern="1200" dirty="0">
                <a:solidFill>
                  <a:schemeClr val="tx1"/>
                </a:solidFill>
                <a:latin typeface="Helsinki" panose="02000000000000000000" pitchFamily="2" charset="0"/>
              </a:rPr>
              <a:t> dans la </a:t>
            </a:r>
            <a:r>
              <a:rPr lang="en-US" sz="3300" kern="1200" dirty="0" err="1">
                <a:solidFill>
                  <a:schemeClr val="tx1"/>
                </a:solidFill>
                <a:latin typeface="Helsinki" panose="02000000000000000000" pitchFamily="2" charset="0"/>
              </a:rPr>
              <a:t>ville</a:t>
            </a:r>
            <a:r>
              <a:rPr lang="en-US" sz="3300" kern="1200" dirty="0">
                <a:solidFill>
                  <a:schemeClr val="tx1"/>
                </a:solidFill>
                <a:latin typeface="Helsinki" panose="02000000000000000000" pitchFamily="2" charset="0"/>
              </a:rPr>
              <a:t> de Vesoul </a:t>
            </a:r>
            <a:r>
              <a:rPr lang="en-US" sz="3300" kern="1200" dirty="0" err="1">
                <a:solidFill>
                  <a:schemeClr val="tx1"/>
                </a:solidFill>
                <a:latin typeface="Helsinki" panose="02000000000000000000" pitchFamily="2" charset="0"/>
              </a:rPr>
              <a:t>en</a:t>
            </a:r>
            <a:r>
              <a:rPr lang="en-US" sz="3300" kern="1200" dirty="0">
                <a:solidFill>
                  <a:schemeClr val="tx1"/>
                </a:solidFill>
                <a:latin typeface="Helsinki" panose="02000000000000000000" pitchFamily="2" charset="0"/>
              </a:rPr>
              <a:t> Haute-</a:t>
            </a:r>
            <a:r>
              <a:rPr lang="en-US" sz="3300" kern="1200" dirty="0" err="1">
                <a:solidFill>
                  <a:schemeClr val="tx1"/>
                </a:solidFill>
                <a:latin typeface="Helsinki" panose="02000000000000000000" pitchFamily="2" charset="0"/>
              </a:rPr>
              <a:t>Saône</a:t>
            </a:r>
            <a:endParaRPr lang="en-US" sz="3300" kern="1200" dirty="0">
              <a:solidFill>
                <a:schemeClr val="tx1"/>
              </a:solidFill>
              <a:latin typeface="Helsinki" panose="02000000000000000000" pitchFamily="2" charset="0"/>
            </a:endParaRPr>
          </a:p>
        </p:txBody>
      </p:sp>
      <p:pic>
        <p:nvPicPr>
          <p:cNvPr id="8" name="Image 7" descr="Une image contenant extérieur, ciel, bâtiment, neige&#10;&#10;Description générée automatiquement">
            <a:extLst>
              <a:ext uri="{FF2B5EF4-FFF2-40B4-BE49-F238E27FC236}">
                <a16:creationId xmlns:a16="http://schemas.microsoft.com/office/drawing/2014/main" id="{CE10CCDD-B95C-48DC-9A73-44E8C5C0A014}"/>
              </a:ext>
            </a:extLst>
          </p:cNvPr>
          <p:cNvPicPr>
            <a:picLocks noChangeAspect="1"/>
          </p:cNvPicPr>
          <p:nvPr/>
        </p:nvPicPr>
        <p:blipFill rotWithShape="1">
          <a:blip r:embed="rId2">
            <a:extLst>
              <a:ext uri="{28A0092B-C50C-407E-A947-70E740481C1C}">
                <a14:useLocalDpi xmlns:a14="http://schemas.microsoft.com/office/drawing/2010/main" val="0"/>
              </a:ext>
            </a:extLst>
          </a:blip>
          <a:srcRect t="24488" b="5753"/>
          <a:stretch/>
        </p:blipFill>
        <p:spPr>
          <a:xfrm>
            <a:off x="6096026" y="-10386"/>
            <a:ext cx="6095974" cy="4252522"/>
          </a:xfrm>
          <a:prstGeom prst="rect">
            <a:avLst/>
          </a:prstGeom>
        </p:spPr>
      </p:pic>
      <p:pic>
        <p:nvPicPr>
          <p:cNvPr id="10" name="Image 9" descr="Une image contenant carte, texte&#10;&#10;Description générée automatiquement">
            <a:extLst>
              <a:ext uri="{FF2B5EF4-FFF2-40B4-BE49-F238E27FC236}">
                <a16:creationId xmlns:a16="http://schemas.microsoft.com/office/drawing/2014/main" id="{D7DC8154-B758-4CFD-932A-86DA711A9AF6}"/>
              </a:ext>
            </a:extLst>
          </p:cNvPr>
          <p:cNvPicPr>
            <a:picLocks noChangeAspect="1"/>
          </p:cNvPicPr>
          <p:nvPr/>
        </p:nvPicPr>
        <p:blipFill rotWithShape="1">
          <a:blip r:embed="rId3">
            <a:extLst>
              <a:ext uri="{28A0092B-C50C-407E-A947-70E740481C1C}">
                <a14:useLocalDpi xmlns:a14="http://schemas.microsoft.com/office/drawing/2010/main" val="0"/>
              </a:ext>
            </a:extLst>
          </a:blip>
          <a:srcRect t="1384"/>
          <a:stretch/>
        </p:blipFill>
        <p:spPr>
          <a:xfrm>
            <a:off x="-26" y="0"/>
            <a:ext cx="6096001" cy="4253215"/>
          </a:xfrm>
          <a:prstGeom prst="rect">
            <a:avLst/>
          </a:prstGeom>
        </p:spPr>
      </p:pic>
      <p:cxnSp>
        <p:nvCxnSpPr>
          <p:cNvPr id="40" name="Straight Connector 39">
            <a:extLst>
              <a:ext uri="{FF2B5EF4-FFF2-40B4-BE49-F238E27FC236}">
                <a16:creationId xmlns:a16="http://schemas.microsoft.com/office/drawing/2014/main" id="{EBAD6A72-88E8-42F7-88B9-CAF744536B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800968E-0A99-46C4-A9B2-6A63AC66F4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 y="4242136"/>
            <a:ext cx="12192002"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Image 11" descr="Une image contenant objet&#10;&#10;Description générée automatiquement">
            <a:extLst>
              <a:ext uri="{FF2B5EF4-FFF2-40B4-BE49-F238E27FC236}">
                <a16:creationId xmlns:a16="http://schemas.microsoft.com/office/drawing/2014/main" id="{C78CD910-3703-4706-9F6D-3FBD1AFBC3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65911" y="6380210"/>
            <a:ext cx="678876" cy="236131"/>
          </a:xfrm>
          <a:prstGeom prst="rect">
            <a:avLst/>
          </a:prstGeom>
        </p:spPr>
      </p:pic>
      <p:pic>
        <p:nvPicPr>
          <p:cNvPr id="13" name="Graphique 12">
            <a:extLst>
              <a:ext uri="{FF2B5EF4-FFF2-40B4-BE49-F238E27FC236}">
                <a16:creationId xmlns:a16="http://schemas.microsoft.com/office/drawing/2014/main" id="{8FC284AB-0D2A-4F7C-8B39-99B8113872A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427375" y="6201060"/>
            <a:ext cx="652084" cy="470162"/>
          </a:xfrm>
          <a:prstGeom prst="rect">
            <a:avLst/>
          </a:prstGeom>
        </p:spPr>
      </p:pic>
      <p:sp>
        <p:nvSpPr>
          <p:cNvPr id="2" name="ZoneTexte 1">
            <a:extLst>
              <a:ext uri="{FF2B5EF4-FFF2-40B4-BE49-F238E27FC236}">
                <a16:creationId xmlns:a16="http://schemas.microsoft.com/office/drawing/2014/main" id="{B8DC039D-2FD9-4F68-B4DE-F4A38C9CB2C2}"/>
              </a:ext>
            </a:extLst>
          </p:cNvPr>
          <p:cNvSpPr txBox="1"/>
          <p:nvPr/>
        </p:nvSpPr>
        <p:spPr>
          <a:xfrm>
            <a:off x="9320709" y="3831921"/>
            <a:ext cx="2871291" cy="369332"/>
          </a:xfrm>
          <a:prstGeom prst="rect">
            <a:avLst/>
          </a:prstGeom>
          <a:noFill/>
        </p:spPr>
        <p:txBody>
          <a:bodyPr wrap="square" rtlCol="0">
            <a:spAutoFit/>
          </a:bodyPr>
          <a:lstStyle/>
          <a:p>
            <a:r>
              <a:rPr lang="fr-FR" dirty="0"/>
              <a:t>Photo de destination70.com</a:t>
            </a:r>
          </a:p>
        </p:txBody>
      </p:sp>
    </p:spTree>
    <p:extLst>
      <p:ext uri="{BB962C8B-B14F-4D97-AF65-F5344CB8AC3E}">
        <p14:creationId xmlns:p14="http://schemas.microsoft.com/office/powerpoint/2010/main" val="2060676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F1247E29-101F-47E4-A069-F119E973D0B5}"/>
              </a:ext>
            </a:extLst>
          </p:cNvPr>
          <p:cNvSpPr>
            <a:spLocks noGrp="1"/>
          </p:cNvSpPr>
          <p:nvPr>
            <p:ph type="title"/>
          </p:nvPr>
        </p:nvSpPr>
        <p:spPr>
          <a:xfrm>
            <a:off x="674237" y="914400"/>
            <a:ext cx="3657600" cy="2887579"/>
          </a:xfrm>
        </p:spPr>
        <p:txBody>
          <a:bodyPr vert="horz" lIns="91440" tIns="45720" rIns="91440" bIns="45720" rtlCol="0" anchor="b">
            <a:normAutofit fontScale="90000"/>
          </a:bodyPr>
          <a:lstStyle/>
          <a:p>
            <a:pPr algn="ctr"/>
            <a:r>
              <a:rPr lang="en-US" sz="4800" kern="1200" dirty="0">
                <a:solidFill>
                  <a:srgbClr val="FFFFFF"/>
                </a:solidFill>
                <a:latin typeface="Helsinki" panose="02000000000000000000" pitchFamily="2" charset="0"/>
              </a:rPr>
              <a:t>Merci pour </a:t>
            </a:r>
            <a:r>
              <a:rPr lang="en-US" sz="4800" kern="1200" dirty="0" err="1">
                <a:solidFill>
                  <a:srgbClr val="FFFFFF"/>
                </a:solidFill>
                <a:latin typeface="Helsinki" panose="02000000000000000000" pitchFamily="2" charset="0"/>
              </a:rPr>
              <a:t>votre</a:t>
            </a:r>
            <a:r>
              <a:rPr lang="en-US" sz="4800" kern="1200" dirty="0">
                <a:solidFill>
                  <a:srgbClr val="FFFFFF"/>
                </a:solidFill>
                <a:latin typeface="Helsinki" panose="02000000000000000000" pitchFamily="2" charset="0"/>
              </a:rPr>
              <a:t> attention !!</a:t>
            </a:r>
          </a:p>
        </p:txBody>
      </p:sp>
      <p:cxnSp>
        <p:nvCxnSpPr>
          <p:cNvPr id="17" name="Straight Connector 16">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Image 4" descr="Une image contenant texte&#10;&#10;Description générée automatiquement">
            <a:extLst>
              <a:ext uri="{FF2B5EF4-FFF2-40B4-BE49-F238E27FC236}">
                <a16:creationId xmlns:a16="http://schemas.microsoft.com/office/drawing/2014/main" id="{0FB59846-AB8C-46B7-8CC4-635A0BF70F63}"/>
              </a:ext>
            </a:extLst>
          </p:cNvPr>
          <p:cNvPicPr>
            <a:picLocks noChangeAspect="1"/>
          </p:cNvPicPr>
          <p:nvPr/>
        </p:nvPicPr>
        <p:blipFill rotWithShape="1">
          <a:blip r:embed="rId2">
            <a:extLst>
              <a:ext uri="{28A0092B-C50C-407E-A947-70E740481C1C}">
                <a14:useLocalDpi xmlns:a14="http://schemas.microsoft.com/office/drawing/2010/main" val="0"/>
              </a:ext>
            </a:extLst>
          </a:blip>
          <a:srcRect l="927" t="1" r="158" b="1"/>
          <a:stretch/>
        </p:blipFill>
        <p:spPr>
          <a:xfrm>
            <a:off x="5550568" y="492573"/>
            <a:ext cx="5951624" cy="5880796"/>
          </a:xfrm>
          <a:prstGeom prst="rect">
            <a:avLst/>
          </a:prstGeom>
        </p:spPr>
      </p:pic>
      <p:pic>
        <p:nvPicPr>
          <p:cNvPr id="14" name="Image 13" descr="Une image contenant objet&#10;&#10;Description générée automatiquement">
            <a:extLst>
              <a:ext uri="{FF2B5EF4-FFF2-40B4-BE49-F238E27FC236}">
                <a16:creationId xmlns:a16="http://schemas.microsoft.com/office/drawing/2014/main" id="{AE3CF08E-1B9D-4719-8590-8F7B537453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7962" y="5682567"/>
            <a:ext cx="2189161" cy="761447"/>
          </a:xfrm>
          <a:prstGeom prst="rect">
            <a:avLst/>
          </a:prstGeom>
        </p:spPr>
      </p:pic>
      <p:pic>
        <p:nvPicPr>
          <p:cNvPr id="16" name="Graphique 15">
            <a:extLst>
              <a:ext uri="{FF2B5EF4-FFF2-40B4-BE49-F238E27FC236}">
                <a16:creationId xmlns:a16="http://schemas.microsoft.com/office/drawing/2014/main" id="{E89BEAB1-9E95-4F89-8B65-E532872C04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01052" y="5104149"/>
            <a:ext cx="1925053" cy="1387991"/>
          </a:xfrm>
          <a:prstGeom prst="rect">
            <a:avLst/>
          </a:prstGeom>
        </p:spPr>
      </p:pic>
    </p:spTree>
    <p:extLst>
      <p:ext uri="{BB962C8B-B14F-4D97-AF65-F5344CB8AC3E}">
        <p14:creationId xmlns:p14="http://schemas.microsoft.com/office/powerpoint/2010/main" val="32720745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91401DC-7AF6-42FA-BE31-CF773B6C8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0"/>
            <a:ext cx="12188952" cy="685800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que 6" descr="Usine">
            <a:extLst>
              <a:ext uri="{FF2B5EF4-FFF2-40B4-BE49-F238E27FC236}">
                <a16:creationId xmlns:a16="http://schemas.microsoft.com/office/drawing/2014/main" id="{2C703748-E459-429C-9B8F-1BA5441CB33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6733" y="2742027"/>
            <a:ext cx="896582" cy="896582"/>
          </a:xfrm>
          <a:prstGeom prst="rect">
            <a:avLst/>
          </a:prstGeom>
        </p:spPr>
      </p:pic>
      <p:pic>
        <p:nvPicPr>
          <p:cNvPr id="5" name="Espace réservé du contenu 4" descr="Accès universel">
            <a:extLst>
              <a:ext uri="{FF2B5EF4-FFF2-40B4-BE49-F238E27FC236}">
                <a16:creationId xmlns:a16="http://schemas.microsoft.com/office/drawing/2014/main" id="{DC163066-1ADB-4E09-B5FB-F21AB014BB8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63031" y="173754"/>
            <a:ext cx="1003198" cy="1003198"/>
          </a:xfrm>
          <a:prstGeom prst="rect">
            <a:avLst/>
          </a:prstGeom>
        </p:spPr>
      </p:pic>
      <p:pic>
        <p:nvPicPr>
          <p:cNvPr id="13" name="Graphique 12" descr="Sans fil">
            <a:extLst>
              <a:ext uri="{FF2B5EF4-FFF2-40B4-BE49-F238E27FC236}">
                <a16:creationId xmlns:a16="http://schemas.microsoft.com/office/drawing/2014/main" id="{A1A19DB3-AB28-431D-9D90-CEEA7AC5F97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047731" y="-22776"/>
            <a:ext cx="1586329" cy="1586329"/>
          </a:xfrm>
          <a:prstGeom prst="rect">
            <a:avLst/>
          </a:prstGeom>
        </p:spPr>
      </p:pic>
      <p:pic>
        <p:nvPicPr>
          <p:cNvPr id="15" name="Graphique 14" descr="Médical">
            <a:extLst>
              <a:ext uri="{FF2B5EF4-FFF2-40B4-BE49-F238E27FC236}">
                <a16:creationId xmlns:a16="http://schemas.microsoft.com/office/drawing/2014/main" id="{CEDFAE1D-D539-4D9A-B4BA-A88A771A0D3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332169" y="199525"/>
            <a:ext cx="1588934" cy="1588934"/>
          </a:xfrm>
          <a:prstGeom prst="rect">
            <a:avLst/>
          </a:prstGeom>
        </p:spPr>
      </p:pic>
      <p:pic>
        <p:nvPicPr>
          <p:cNvPr id="11" name="Graphique 10" descr="Bus">
            <a:extLst>
              <a:ext uri="{FF2B5EF4-FFF2-40B4-BE49-F238E27FC236}">
                <a16:creationId xmlns:a16="http://schemas.microsoft.com/office/drawing/2014/main" id="{97BC4323-64DF-42AC-8D95-DD81B6A86CF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3936" y="5027801"/>
            <a:ext cx="1015375" cy="1015375"/>
          </a:xfrm>
          <a:prstGeom prst="rect">
            <a:avLst/>
          </a:prstGeom>
        </p:spPr>
      </p:pic>
      <p:sp>
        <p:nvSpPr>
          <p:cNvPr id="51" name="Rectangle 50">
            <a:extLst>
              <a:ext uri="{FF2B5EF4-FFF2-40B4-BE49-F238E27FC236}">
                <a16:creationId xmlns:a16="http://schemas.microsoft.com/office/drawing/2014/main" id="{2B7203F0-D9CB-4774-B9D4-B3AB625DFB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495" y="2300641"/>
            <a:ext cx="8124506" cy="455736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DF941A69-E18D-4428-A926-35CE0EC403DB}"/>
              </a:ext>
            </a:extLst>
          </p:cNvPr>
          <p:cNvSpPr>
            <a:spLocks noGrp="1"/>
          </p:cNvSpPr>
          <p:nvPr>
            <p:ph type="title"/>
          </p:nvPr>
        </p:nvSpPr>
        <p:spPr>
          <a:xfrm>
            <a:off x="57905" y="-304078"/>
            <a:ext cx="6868620" cy="1016898"/>
          </a:xfrm>
        </p:spPr>
        <p:txBody>
          <a:bodyPr>
            <a:normAutofit/>
          </a:bodyPr>
          <a:lstStyle/>
          <a:p>
            <a:r>
              <a:rPr lang="fr-FR" sz="1800" dirty="0">
                <a:solidFill>
                  <a:srgbClr val="FFFFFF"/>
                </a:solidFill>
                <a:latin typeface="Helsinki" panose="02000000000000000000" pitchFamily="2" charset="0"/>
              </a:rPr>
              <a:t>Diagnostique territoriale</a:t>
            </a:r>
          </a:p>
        </p:txBody>
      </p:sp>
      <p:cxnSp>
        <p:nvCxnSpPr>
          <p:cNvPr id="53" name="Straight Connector 52">
            <a:extLst>
              <a:ext uri="{FF2B5EF4-FFF2-40B4-BE49-F238E27FC236}">
                <a16:creationId xmlns:a16="http://schemas.microsoft.com/office/drawing/2014/main" id="{A88CB8AF-5631-45C6-BFEC-971C4D6E58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285774"/>
            <a:ext cx="12188952"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F2EA1AF-73AB-4FCB-B4EE-0E42E7250F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71548"/>
            <a:ext cx="4064320"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5A18FBF-6157-4210-BEF2-9A6C31FA89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4319" y="-680"/>
            <a:ext cx="0" cy="6858003"/>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3C9CCA8-3CEC-4CD0-A624-A701C61251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87597" y="-680"/>
            <a:ext cx="0" cy="224028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DFDA711-2183-447C-AA6C-B1B5643763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10875" y="-680"/>
            <a:ext cx="0" cy="224028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pic>
        <p:nvPicPr>
          <p:cNvPr id="9" name="Graphique 8" descr="Salle de classe">
            <a:extLst>
              <a:ext uri="{FF2B5EF4-FFF2-40B4-BE49-F238E27FC236}">
                <a16:creationId xmlns:a16="http://schemas.microsoft.com/office/drawing/2014/main" id="{916A9A29-8648-4CBA-9D9A-9464F14019E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01985" y="464441"/>
            <a:ext cx="1016898" cy="1016898"/>
          </a:xfrm>
          <a:prstGeom prst="rect">
            <a:avLst/>
          </a:prstGeom>
        </p:spPr>
      </p:pic>
      <p:sp>
        <p:nvSpPr>
          <p:cNvPr id="41" name="ZoneTexte 40">
            <a:extLst>
              <a:ext uri="{FF2B5EF4-FFF2-40B4-BE49-F238E27FC236}">
                <a16:creationId xmlns:a16="http://schemas.microsoft.com/office/drawing/2014/main" id="{B81E011A-9E5F-445F-B706-9360DBBDE2F6}"/>
              </a:ext>
            </a:extLst>
          </p:cNvPr>
          <p:cNvSpPr txBox="1"/>
          <p:nvPr/>
        </p:nvSpPr>
        <p:spPr>
          <a:xfrm>
            <a:off x="4540864" y="2502"/>
            <a:ext cx="2065607" cy="369332"/>
          </a:xfrm>
          <a:prstGeom prst="rect">
            <a:avLst/>
          </a:prstGeom>
          <a:noFill/>
        </p:spPr>
        <p:txBody>
          <a:bodyPr wrap="square" rtlCol="0">
            <a:spAutoFit/>
          </a:bodyPr>
          <a:lstStyle/>
          <a:p>
            <a:r>
              <a:rPr lang="fr-FR" b="1" dirty="0">
                <a:solidFill>
                  <a:schemeClr val="bg1"/>
                </a:solidFill>
                <a:latin typeface="Abadi" panose="020B0604020104020204" pitchFamily="34" charset="0"/>
              </a:rPr>
              <a:t>Population âgée</a:t>
            </a:r>
          </a:p>
        </p:txBody>
      </p:sp>
      <p:sp>
        <p:nvSpPr>
          <p:cNvPr id="43" name="ZoneTexte 42">
            <a:extLst>
              <a:ext uri="{FF2B5EF4-FFF2-40B4-BE49-F238E27FC236}">
                <a16:creationId xmlns:a16="http://schemas.microsoft.com/office/drawing/2014/main" id="{5AFDBA23-F22A-46D1-B703-775B9FB2E20D}"/>
              </a:ext>
            </a:extLst>
          </p:cNvPr>
          <p:cNvSpPr txBox="1"/>
          <p:nvPr/>
        </p:nvSpPr>
        <p:spPr>
          <a:xfrm>
            <a:off x="999356" y="3945282"/>
            <a:ext cx="2065607" cy="369332"/>
          </a:xfrm>
          <a:prstGeom prst="rect">
            <a:avLst/>
          </a:prstGeom>
          <a:noFill/>
        </p:spPr>
        <p:txBody>
          <a:bodyPr wrap="square" rtlCol="0">
            <a:spAutoFit/>
          </a:bodyPr>
          <a:lstStyle/>
          <a:p>
            <a:r>
              <a:rPr lang="fr-FR" b="1" dirty="0">
                <a:solidFill>
                  <a:schemeClr val="bg1"/>
                </a:solidFill>
                <a:latin typeface="Abadi" panose="020B0604020104020204" pitchFamily="34" charset="0"/>
              </a:rPr>
              <a:t>Emploi industriel</a:t>
            </a:r>
          </a:p>
        </p:txBody>
      </p:sp>
      <p:sp>
        <p:nvSpPr>
          <p:cNvPr id="45" name="ZoneTexte 44">
            <a:extLst>
              <a:ext uri="{FF2B5EF4-FFF2-40B4-BE49-F238E27FC236}">
                <a16:creationId xmlns:a16="http://schemas.microsoft.com/office/drawing/2014/main" id="{81BC7AE1-DF70-4544-8DEE-D2CE4FE063D9}"/>
              </a:ext>
            </a:extLst>
          </p:cNvPr>
          <p:cNvSpPr txBox="1"/>
          <p:nvPr/>
        </p:nvSpPr>
        <p:spPr>
          <a:xfrm>
            <a:off x="211031" y="1739446"/>
            <a:ext cx="3648389" cy="369332"/>
          </a:xfrm>
          <a:prstGeom prst="rect">
            <a:avLst/>
          </a:prstGeom>
          <a:noFill/>
        </p:spPr>
        <p:txBody>
          <a:bodyPr wrap="square" rtlCol="0">
            <a:spAutoFit/>
          </a:bodyPr>
          <a:lstStyle/>
          <a:p>
            <a:pPr algn="ctr"/>
            <a:r>
              <a:rPr lang="fr-FR" b="1" dirty="0">
                <a:solidFill>
                  <a:schemeClr val="bg1"/>
                </a:solidFill>
                <a:latin typeface="Abadi" panose="020B0604020104020204" pitchFamily="34" charset="0"/>
              </a:rPr>
              <a:t>Faible taux de diplômés</a:t>
            </a:r>
          </a:p>
        </p:txBody>
      </p:sp>
      <p:sp>
        <p:nvSpPr>
          <p:cNvPr id="46" name="ZoneTexte 45">
            <a:extLst>
              <a:ext uri="{FF2B5EF4-FFF2-40B4-BE49-F238E27FC236}">
                <a16:creationId xmlns:a16="http://schemas.microsoft.com/office/drawing/2014/main" id="{8599CC35-0131-49CD-B59B-52875D097569}"/>
              </a:ext>
            </a:extLst>
          </p:cNvPr>
          <p:cNvSpPr txBox="1"/>
          <p:nvPr/>
        </p:nvSpPr>
        <p:spPr>
          <a:xfrm>
            <a:off x="426024" y="6265583"/>
            <a:ext cx="3270177" cy="369332"/>
          </a:xfrm>
          <a:prstGeom prst="rect">
            <a:avLst/>
          </a:prstGeom>
          <a:noFill/>
        </p:spPr>
        <p:txBody>
          <a:bodyPr wrap="square" rtlCol="0">
            <a:spAutoFit/>
          </a:bodyPr>
          <a:lstStyle/>
          <a:p>
            <a:pPr algn="ctr"/>
            <a:r>
              <a:rPr lang="fr-FR" b="1" dirty="0">
                <a:solidFill>
                  <a:schemeClr val="bg1"/>
                </a:solidFill>
                <a:latin typeface="Abadi" panose="020B0604020104020204" pitchFamily="34" charset="0"/>
              </a:rPr>
              <a:t>Faible intermodalité</a:t>
            </a:r>
          </a:p>
        </p:txBody>
      </p:sp>
      <p:pic>
        <p:nvPicPr>
          <p:cNvPr id="8" name="Image 7" descr="Une image contenant texte, carte&#10;&#10;Description générée automatiquement">
            <a:extLst>
              <a:ext uri="{FF2B5EF4-FFF2-40B4-BE49-F238E27FC236}">
                <a16:creationId xmlns:a16="http://schemas.microsoft.com/office/drawing/2014/main" id="{EC6036B4-5CC7-4B8C-AB77-0122EB9B607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733643" y="2339382"/>
            <a:ext cx="6179006" cy="43695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7" name="ZoneTexte 46">
            <a:extLst>
              <a:ext uri="{FF2B5EF4-FFF2-40B4-BE49-F238E27FC236}">
                <a16:creationId xmlns:a16="http://schemas.microsoft.com/office/drawing/2014/main" id="{3B9D0FC4-D910-4B29-A2A1-232D56B04E16}"/>
              </a:ext>
            </a:extLst>
          </p:cNvPr>
          <p:cNvSpPr txBox="1"/>
          <p:nvPr/>
        </p:nvSpPr>
        <p:spPr>
          <a:xfrm>
            <a:off x="9001602" y="1582558"/>
            <a:ext cx="3801515" cy="646331"/>
          </a:xfrm>
          <a:prstGeom prst="rect">
            <a:avLst/>
          </a:prstGeom>
          <a:noFill/>
        </p:spPr>
        <p:txBody>
          <a:bodyPr wrap="square" rtlCol="0">
            <a:spAutoFit/>
          </a:bodyPr>
          <a:lstStyle/>
          <a:p>
            <a:pPr algn="ctr"/>
            <a:r>
              <a:rPr lang="fr-FR" b="1" dirty="0">
                <a:solidFill>
                  <a:schemeClr val="bg1"/>
                </a:solidFill>
                <a:latin typeface="Abadi" panose="020B0604020104020204" pitchFamily="34" charset="0"/>
              </a:rPr>
              <a:t>Inégalités d’accès à </a:t>
            </a:r>
          </a:p>
          <a:p>
            <a:pPr algn="ctr"/>
            <a:r>
              <a:rPr lang="fr-FR" b="1" dirty="0">
                <a:solidFill>
                  <a:schemeClr val="bg1"/>
                </a:solidFill>
                <a:latin typeface="Abadi" panose="020B0604020104020204" pitchFamily="34" charset="0"/>
              </a:rPr>
              <a:t>Internet et réseau mobile</a:t>
            </a:r>
          </a:p>
        </p:txBody>
      </p:sp>
      <p:sp>
        <p:nvSpPr>
          <p:cNvPr id="48" name="ZoneTexte 47">
            <a:extLst>
              <a:ext uri="{FF2B5EF4-FFF2-40B4-BE49-F238E27FC236}">
                <a16:creationId xmlns:a16="http://schemas.microsoft.com/office/drawing/2014/main" id="{8EDAD5F1-3E83-4319-B978-51E0B9DBAE90}"/>
              </a:ext>
            </a:extLst>
          </p:cNvPr>
          <p:cNvSpPr txBox="1"/>
          <p:nvPr/>
        </p:nvSpPr>
        <p:spPr>
          <a:xfrm>
            <a:off x="6712550" y="1646877"/>
            <a:ext cx="2828171" cy="646331"/>
          </a:xfrm>
          <a:prstGeom prst="rect">
            <a:avLst/>
          </a:prstGeom>
          <a:noFill/>
        </p:spPr>
        <p:txBody>
          <a:bodyPr wrap="square" rtlCol="0">
            <a:spAutoFit/>
          </a:bodyPr>
          <a:lstStyle/>
          <a:p>
            <a:pPr algn="ctr"/>
            <a:r>
              <a:rPr lang="fr-FR" b="1" dirty="0">
                <a:solidFill>
                  <a:schemeClr val="bg1"/>
                </a:solidFill>
                <a:latin typeface="Abadi" panose="020B0604020104020204" pitchFamily="34" charset="0"/>
              </a:rPr>
              <a:t>Des sites prioritaires dispersés</a:t>
            </a:r>
          </a:p>
        </p:txBody>
      </p:sp>
      <p:graphicFrame>
        <p:nvGraphicFramePr>
          <p:cNvPr id="16" name="Tableau 17">
            <a:extLst>
              <a:ext uri="{FF2B5EF4-FFF2-40B4-BE49-F238E27FC236}">
                <a16:creationId xmlns:a16="http://schemas.microsoft.com/office/drawing/2014/main" id="{5F80DA71-0664-4B43-B4E6-282CA62C7FDE}"/>
              </a:ext>
            </a:extLst>
          </p:cNvPr>
          <p:cNvGraphicFramePr>
            <a:graphicFrameLocks noGrp="1"/>
          </p:cNvGraphicFramePr>
          <p:nvPr>
            <p:extLst>
              <p:ext uri="{D42A27DB-BD31-4B8C-83A1-F6EECF244321}">
                <p14:modId xmlns:p14="http://schemas.microsoft.com/office/powerpoint/2010/main" val="2590494697"/>
              </p:ext>
            </p:extLst>
          </p:nvPr>
        </p:nvGraphicFramePr>
        <p:xfrm>
          <a:off x="4329212" y="1063796"/>
          <a:ext cx="2286662" cy="1073988"/>
        </p:xfrm>
        <a:graphic>
          <a:graphicData uri="http://schemas.openxmlformats.org/drawingml/2006/table">
            <a:tbl>
              <a:tblPr firstRow="1" bandRow="1">
                <a:tableStyleId>{073A0DAA-6AF3-43AB-8588-CEC1D06C72B9}</a:tableStyleId>
              </a:tblPr>
              <a:tblGrid>
                <a:gridCol w="1143331">
                  <a:extLst>
                    <a:ext uri="{9D8B030D-6E8A-4147-A177-3AD203B41FA5}">
                      <a16:colId xmlns:a16="http://schemas.microsoft.com/office/drawing/2014/main" val="685414091"/>
                    </a:ext>
                  </a:extLst>
                </a:gridCol>
                <a:gridCol w="1143331">
                  <a:extLst>
                    <a:ext uri="{9D8B030D-6E8A-4147-A177-3AD203B41FA5}">
                      <a16:colId xmlns:a16="http://schemas.microsoft.com/office/drawing/2014/main" val="1835874954"/>
                    </a:ext>
                  </a:extLst>
                </a:gridCol>
              </a:tblGrid>
              <a:tr h="370154">
                <a:tc gridSpan="2">
                  <a:txBody>
                    <a:bodyPr/>
                    <a:lstStyle/>
                    <a:p>
                      <a:pPr algn="ctr"/>
                      <a:r>
                        <a:rPr lang="fr-FR" sz="1700" dirty="0"/>
                        <a:t>Part de plus de 60 ans</a:t>
                      </a:r>
                    </a:p>
                  </a:txBody>
                  <a:tcPr marL="87979" marR="87979" marT="43990" marB="43990"/>
                </a:tc>
                <a:tc hMerge="1">
                  <a:txBody>
                    <a:bodyPr/>
                    <a:lstStyle/>
                    <a:p>
                      <a:pPr algn="ctr"/>
                      <a:endParaRPr lang="fr-FR" dirty="0"/>
                    </a:p>
                  </a:txBody>
                  <a:tcPr/>
                </a:tc>
                <a:extLst>
                  <a:ext uri="{0D108BD9-81ED-4DB2-BD59-A6C34878D82A}">
                    <a16:rowId xmlns:a16="http://schemas.microsoft.com/office/drawing/2014/main" val="2426170656"/>
                  </a:ext>
                </a:extLst>
              </a:tr>
              <a:tr h="351917">
                <a:tc>
                  <a:txBody>
                    <a:bodyPr/>
                    <a:lstStyle/>
                    <a:p>
                      <a:pPr algn="ctr"/>
                      <a:r>
                        <a:rPr lang="fr-FR" sz="1700" dirty="0"/>
                        <a:t>HS</a:t>
                      </a:r>
                    </a:p>
                  </a:txBody>
                  <a:tcPr marL="87979" marR="87979" marT="43990" marB="43990"/>
                </a:tc>
                <a:tc>
                  <a:txBody>
                    <a:bodyPr/>
                    <a:lstStyle/>
                    <a:p>
                      <a:pPr algn="ctr"/>
                      <a:r>
                        <a:rPr lang="fr-FR" sz="1700" dirty="0"/>
                        <a:t>MM</a:t>
                      </a:r>
                    </a:p>
                  </a:txBody>
                  <a:tcPr marL="87979" marR="87979" marT="43990" marB="43990"/>
                </a:tc>
                <a:extLst>
                  <a:ext uri="{0D108BD9-81ED-4DB2-BD59-A6C34878D82A}">
                    <a16:rowId xmlns:a16="http://schemas.microsoft.com/office/drawing/2014/main" val="3045572"/>
                  </a:ext>
                </a:extLst>
              </a:tr>
              <a:tr h="351917">
                <a:tc>
                  <a:txBody>
                    <a:bodyPr/>
                    <a:lstStyle/>
                    <a:p>
                      <a:pPr algn="ctr"/>
                      <a:r>
                        <a:rPr lang="fr-FR" sz="1700" dirty="0"/>
                        <a:t>28%</a:t>
                      </a:r>
                    </a:p>
                  </a:txBody>
                  <a:tcPr marL="87979" marR="87979" marT="43990" marB="43990"/>
                </a:tc>
                <a:tc>
                  <a:txBody>
                    <a:bodyPr/>
                    <a:lstStyle/>
                    <a:p>
                      <a:pPr algn="ctr"/>
                      <a:r>
                        <a:rPr lang="fr-FR" sz="1700" dirty="0"/>
                        <a:t>24%</a:t>
                      </a:r>
                    </a:p>
                  </a:txBody>
                  <a:tcPr marL="87979" marR="87979" marT="43990" marB="43990"/>
                </a:tc>
                <a:extLst>
                  <a:ext uri="{0D108BD9-81ED-4DB2-BD59-A6C34878D82A}">
                    <a16:rowId xmlns:a16="http://schemas.microsoft.com/office/drawing/2014/main" val="271958991"/>
                  </a:ext>
                </a:extLst>
              </a:tr>
            </a:tbl>
          </a:graphicData>
        </a:graphic>
      </p:graphicFrame>
      <p:graphicFrame>
        <p:nvGraphicFramePr>
          <p:cNvPr id="19" name="Tableau 19">
            <a:extLst>
              <a:ext uri="{FF2B5EF4-FFF2-40B4-BE49-F238E27FC236}">
                <a16:creationId xmlns:a16="http://schemas.microsoft.com/office/drawing/2014/main" id="{D5B7D4FB-50AF-42C7-9C7B-17E3D762B065}"/>
              </a:ext>
            </a:extLst>
          </p:cNvPr>
          <p:cNvGraphicFramePr>
            <a:graphicFrameLocks noGrp="1"/>
          </p:cNvGraphicFramePr>
          <p:nvPr>
            <p:extLst>
              <p:ext uri="{D42A27DB-BD31-4B8C-83A1-F6EECF244321}">
                <p14:modId xmlns:p14="http://schemas.microsoft.com/office/powerpoint/2010/main" val="3922264549"/>
              </p:ext>
            </p:extLst>
          </p:nvPr>
        </p:nvGraphicFramePr>
        <p:xfrm>
          <a:off x="1341042" y="2686061"/>
          <a:ext cx="2140948" cy="1002287"/>
        </p:xfrm>
        <a:graphic>
          <a:graphicData uri="http://schemas.openxmlformats.org/drawingml/2006/table">
            <a:tbl>
              <a:tblPr firstRow="1" bandRow="1">
                <a:tableStyleId>{073A0DAA-6AF3-43AB-8588-CEC1D06C72B9}</a:tableStyleId>
              </a:tblPr>
              <a:tblGrid>
                <a:gridCol w="1070474">
                  <a:extLst>
                    <a:ext uri="{9D8B030D-6E8A-4147-A177-3AD203B41FA5}">
                      <a16:colId xmlns:a16="http://schemas.microsoft.com/office/drawing/2014/main" val="2073480608"/>
                    </a:ext>
                  </a:extLst>
                </a:gridCol>
                <a:gridCol w="1070474">
                  <a:extLst>
                    <a:ext uri="{9D8B030D-6E8A-4147-A177-3AD203B41FA5}">
                      <a16:colId xmlns:a16="http://schemas.microsoft.com/office/drawing/2014/main" val="2062234839"/>
                    </a:ext>
                  </a:extLst>
                </a:gridCol>
              </a:tblGrid>
              <a:tr h="345251">
                <a:tc gridSpan="2">
                  <a:txBody>
                    <a:bodyPr/>
                    <a:lstStyle/>
                    <a:p>
                      <a:pPr algn="ctr"/>
                      <a:r>
                        <a:rPr lang="fr-FR" sz="1800" dirty="0"/>
                        <a:t>Part des ouvriers</a:t>
                      </a:r>
                    </a:p>
                  </a:txBody>
                  <a:tcPr marL="68685" marR="68685" marT="34342" marB="34342"/>
                </a:tc>
                <a:tc hMerge="1">
                  <a:txBody>
                    <a:bodyPr/>
                    <a:lstStyle/>
                    <a:p>
                      <a:endParaRPr lang="fr-FR" dirty="0"/>
                    </a:p>
                  </a:txBody>
                  <a:tcPr/>
                </a:tc>
                <a:extLst>
                  <a:ext uri="{0D108BD9-81ED-4DB2-BD59-A6C34878D82A}">
                    <a16:rowId xmlns:a16="http://schemas.microsoft.com/office/drawing/2014/main" val="1259944160"/>
                  </a:ext>
                </a:extLst>
              </a:tr>
              <a:tr h="328518">
                <a:tc>
                  <a:txBody>
                    <a:bodyPr/>
                    <a:lstStyle/>
                    <a:p>
                      <a:pPr algn="ctr"/>
                      <a:r>
                        <a:rPr lang="fr-FR" sz="1400" dirty="0"/>
                        <a:t>HS</a:t>
                      </a:r>
                    </a:p>
                  </a:txBody>
                  <a:tcPr marL="68685" marR="68685" marT="34342" marB="34342"/>
                </a:tc>
                <a:tc>
                  <a:txBody>
                    <a:bodyPr/>
                    <a:lstStyle/>
                    <a:p>
                      <a:pPr algn="ctr"/>
                      <a:r>
                        <a:rPr lang="fr-FR" sz="1400" dirty="0"/>
                        <a:t>MM</a:t>
                      </a:r>
                    </a:p>
                  </a:txBody>
                  <a:tcPr marL="68685" marR="68685" marT="34342" marB="34342"/>
                </a:tc>
                <a:extLst>
                  <a:ext uri="{0D108BD9-81ED-4DB2-BD59-A6C34878D82A}">
                    <a16:rowId xmlns:a16="http://schemas.microsoft.com/office/drawing/2014/main" val="3227579978"/>
                  </a:ext>
                </a:extLst>
              </a:tr>
              <a:tr h="328518">
                <a:tc>
                  <a:txBody>
                    <a:bodyPr/>
                    <a:lstStyle/>
                    <a:p>
                      <a:pPr algn="ctr"/>
                      <a:r>
                        <a:rPr lang="fr-FR" sz="1400" dirty="0"/>
                        <a:t>16%</a:t>
                      </a:r>
                    </a:p>
                  </a:txBody>
                  <a:tcPr marL="68685" marR="68685" marT="34342" marB="34342"/>
                </a:tc>
                <a:tc>
                  <a:txBody>
                    <a:bodyPr/>
                    <a:lstStyle/>
                    <a:p>
                      <a:pPr algn="ctr"/>
                      <a:r>
                        <a:rPr lang="fr-FR" sz="1400" dirty="0"/>
                        <a:t>12%</a:t>
                      </a:r>
                    </a:p>
                  </a:txBody>
                  <a:tcPr marL="68685" marR="68685" marT="34342" marB="34342"/>
                </a:tc>
                <a:extLst>
                  <a:ext uri="{0D108BD9-81ED-4DB2-BD59-A6C34878D82A}">
                    <a16:rowId xmlns:a16="http://schemas.microsoft.com/office/drawing/2014/main" val="4291208619"/>
                  </a:ext>
                </a:extLst>
              </a:tr>
            </a:tbl>
          </a:graphicData>
        </a:graphic>
      </p:graphicFrame>
      <p:graphicFrame>
        <p:nvGraphicFramePr>
          <p:cNvPr id="34" name="Tableau 17">
            <a:extLst>
              <a:ext uri="{FF2B5EF4-FFF2-40B4-BE49-F238E27FC236}">
                <a16:creationId xmlns:a16="http://schemas.microsoft.com/office/drawing/2014/main" id="{09DD64BC-04FB-4D58-94BD-DBCE047A416B}"/>
              </a:ext>
            </a:extLst>
          </p:cNvPr>
          <p:cNvGraphicFramePr>
            <a:graphicFrameLocks noGrp="1"/>
          </p:cNvGraphicFramePr>
          <p:nvPr>
            <p:extLst>
              <p:ext uri="{D42A27DB-BD31-4B8C-83A1-F6EECF244321}">
                <p14:modId xmlns:p14="http://schemas.microsoft.com/office/powerpoint/2010/main" val="2136785255"/>
              </p:ext>
            </p:extLst>
          </p:nvPr>
        </p:nvGraphicFramePr>
        <p:xfrm>
          <a:off x="1205343" y="459315"/>
          <a:ext cx="2682634" cy="1201722"/>
        </p:xfrm>
        <a:graphic>
          <a:graphicData uri="http://schemas.openxmlformats.org/drawingml/2006/table">
            <a:tbl>
              <a:tblPr firstRow="1" bandRow="1">
                <a:tableStyleId>{073A0DAA-6AF3-43AB-8588-CEC1D06C72B9}</a:tableStyleId>
              </a:tblPr>
              <a:tblGrid>
                <a:gridCol w="1341317">
                  <a:extLst>
                    <a:ext uri="{9D8B030D-6E8A-4147-A177-3AD203B41FA5}">
                      <a16:colId xmlns:a16="http://schemas.microsoft.com/office/drawing/2014/main" val="685414091"/>
                    </a:ext>
                  </a:extLst>
                </a:gridCol>
                <a:gridCol w="1341317">
                  <a:extLst>
                    <a:ext uri="{9D8B030D-6E8A-4147-A177-3AD203B41FA5}">
                      <a16:colId xmlns:a16="http://schemas.microsoft.com/office/drawing/2014/main" val="1835874954"/>
                    </a:ext>
                  </a:extLst>
                </a:gridCol>
              </a:tblGrid>
              <a:tr h="538082">
                <a:tc gridSpan="2">
                  <a:txBody>
                    <a:bodyPr/>
                    <a:lstStyle/>
                    <a:p>
                      <a:pPr algn="ctr"/>
                      <a:r>
                        <a:rPr lang="fr-FR" sz="1400" dirty="0"/>
                        <a:t>Part des </a:t>
                      </a:r>
                      <a:r>
                        <a:rPr lang="fr-FR" sz="1400" dirty="0" err="1"/>
                        <a:t>diplomés</a:t>
                      </a:r>
                      <a:r>
                        <a:rPr lang="fr-FR" sz="1400" dirty="0"/>
                        <a:t> +15 ans (aucun diplôme ou brevet, BEPC, DNB)</a:t>
                      </a:r>
                    </a:p>
                  </a:txBody>
                  <a:tcPr marL="87979" marR="87979" marT="43990" marB="43990"/>
                </a:tc>
                <a:tc hMerge="1">
                  <a:txBody>
                    <a:bodyPr/>
                    <a:lstStyle/>
                    <a:p>
                      <a:pPr algn="ctr"/>
                      <a:endParaRPr lang="fr-FR" dirty="0"/>
                    </a:p>
                  </a:txBody>
                  <a:tcPr/>
                </a:tc>
                <a:extLst>
                  <a:ext uri="{0D108BD9-81ED-4DB2-BD59-A6C34878D82A}">
                    <a16:rowId xmlns:a16="http://schemas.microsoft.com/office/drawing/2014/main" val="2426170656"/>
                  </a:ext>
                </a:extLst>
              </a:tr>
              <a:tr h="302153">
                <a:tc>
                  <a:txBody>
                    <a:bodyPr/>
                    <a:lstStyle/>
                    <a:p>
                      <a:pPr algn="ctr"/>
                      <a:r>
                        <a:rPr lang="fr-FR" sz="1600" dirty="0"/>
                        <a:t>HS</a:t>
                      </a:r>
                    </a:p>
                  </a:txBody>
                  <a:tcPr marL="87979" marR="87979" marT="43990" marB="43990"/>
                </a:tc>
                <a:tc>
                  <a:txBody>
                    <a:bodyPr/>
                    <a:lstStyle/>
                    <a:p>
                      <a:pPr algn="ctr"/>
                      <a:r>
                        <a:rPr lang="fr-FR" sz="1600" dirty="0"/>
                        <a:t>MM</a:t>
                      </a:r>
                    </a:p>
                  </a:txBody>
                  <a:tcPr marL="87979" marR="87979" marT="43990" marB="43990"/>
                </a:tc>
                <a:extLst>
                  <a:ext uri="{0D108BD9-81ED-4DB2-BD59-A6C34878D82A}">
                    <a16:rowId xmlns:a16="http://schemas.microsoft.com/office/drawing/2014/main" val="3045572"/>
                  </a:ext>
                </a:extLst>
              </a:tr>
              <a:tr h="302153">
                <a:tc>
                  <a:txBody>
                    <a:bodyPr/>
                    <a:lstStyle/>
                    <a:p>
                      <a:pPr algn="ctr"/>
                      <a:r>
                        <a:rPr lang="fr-FR" sz="1600" dirty="0"/>
                        <a:t>34%</a:t>
                      </a:r>
                    </a:p>
                  </a:txBody>
                  <a:tcPr marL="87979" marR="87979" marT="43990" marB="43990"/>
                </a:tc>
                <a:tc>
                  <a:txBody>
                    <a:bodyPr/>
                    <a:lstStyle/>
                    <a:p>
                      <a:pPr algn="ctr"/>
                      <a:r>
                        <a:rPr lang="fr-FR" sz="1600" dirty="0"/>
                        <a:t>28%</a:t>
                      </a:r>
                    </a:p>
                  </a:txBody>
                  <a:tcPr marL="87979" marR="87979" marT="43990" marB="43990"/>
                </a:tc>
                <a:extLst>
                  <a:ext uri="{0D108BD9-81ED-4DB2-BD59-A6C34878D82A}">
                    <a16:rowId xmlns:a16="http://schemas.microsoft.com/office/drawing/2014/main" val="271958991"/>
                  </a:ext>
                </a:extLst>
              </a:tr>
            </a:tbl>
          </a:graphicData>
        </a:graphic>
      </p:graphicFrame>
      <p:graphicFrame>
        <p:nvGraphicFramePr>
          <p:cNvPr id="35" name="Tableau 17">
            <a:extLst>
              <a:ext uri="{FF2B5EF4-FFF2-40B4-BE49-F238E27FC236}">
                <a16:creationId xmlns:a16="http://schemas.microsoft.com/office/drawing/2014/main" id="{C783BD4C-C7BE-401D-81D5-C9D60B776224}"/>
              </a:ext>
            </a:extLst>
          </p:cNvPr>
          <p:cNvGraphicFramePr>
            <a:graphicFrameLocks noGrp="1"/>
          </p:cNvGraphicFramePr>
          <p:nvPr>
            <p:extLst>
              <p:ext uri="{D42A27DB-BD31-4B8C-83A1-F6EECF244321}">
                <p14:modId xmlns:p14="http://schemas.microsoft.com/office/powerpoint/2010/main" val="3662345086"/>
              </p:ext>
            </p:extLst>
          </p:nvPr>
        </p:nvGraphicFramePr>
        <p:xfrm>
          <a:off x="1240498" y="4882932"/>
          <a:ext cx="2682634" cy="1201722"/>
        </p:xfrm>
        <a:graphic>
          <a:graphicData uri="http://schemas.openxmlformats.org/drawingml/2006/table">
            <a:tbl>
              <a:tblPr firstRow="1" bandRow="1">
                <a:tableStyleId>{073A0DAA-6AF3-43AB-8588-CEC1D06C72B9}</a:tableStyleId>
              </a:tblPr>
              <a:tblGrid>
                <a:gridCol w="1341317">
                  <a:extLst>
                    <a:ext uri="{9D8B030D-6E8A-4147-A177-3AD203B41FA5}">
                      <a16:colId xmlns:a16="http://schemas.microsoft.com/office/drawing/2014/main" val="685414091"/>
                    </a:ext>
                  </a:extLst>
                </a:gridCol>
                <a:gridCol w="1341317">
                  <a:extLst>
                    <a:ext uri="{9D8B030D-6E8A-4147-A177-3AD203B41FA5}">
                      <a16:colId xmlns:a16="http://schemas.microsoft.com/office/drawing/2014/main" val="1835874954"/>
                    </a:ext>
                  </a:extLst>
                </a:gridCol>
              </a:tblGrid>
              <a:tr h="538082">
                <a:tc gridSpan="2">
                  <a:txBody>
                    <a:bodyPr/>
                    <a:lstStyle/>
                    <a:p>
                      <a:pPr algn="ctr"/>
                      <a:r>
                        <a:rPr lang="fr-FR" sz="1400" dirty="0"/>
                        <a:t>Part des personnes utilisant une voiture pour se rendre au travail</a:t>
                      </a:r>
                    </a:p>
                  </a:txBody>
                  <a:tcPr marL="87979" marR="87979" marT="43990" marB="43990"/>
                </a:tc>
                <a:tc hMerge="1">
                  <a:txBody>
                    <a:bodyPr/>
                    <a:lstStyle/>
                    <a:p>
                      <a:pPr algn="ctr"/>
                      <a:endParaRPr lang="fr-FR" dirty="0"/>
                    </a:p>
                  </a:txBody>
                  <a:tcPr/>
                </a:tc>
                <a:extLst>
                  <a:ext uri="{0D108BD9-81ED-4DB2-BD59-A6C34878D82A}">
                    <a16:rowId xmlns:a16="http://schemas.microsoft.com/office/drawing/2014/main" val="2426170656"/>
                  </a:ext>
                </a:extLst>
              </a:tr>
              <a:tr h="302153">
                <a:tc>
                  <a:txBody>
                    <a:bodyPr/>
                    <a:lstStyle/>
                    <a:p>
                      <a:pPr algn="ctr"/>
                      <a:r>
                        <a:rPr lang="fr-FR" sz="1600" dirty="0"/>
                        <a:t>HS</a:t>
                      </a:r>
                    </a:p>
                  </a:txBody>
                  <a:tcPr marL="87979" marR="87979" marT="43990" marB="43990"/>
                </a:tc>
                <a:tc>
                  <a:txBody>
                    <a:bodyPr/>
                    <a:lstStyle/>
                    <a:p>
                      <a:pPr algn="ctr"/>
                      <a:r>
                        <a:rPr lang="fr-FR" sz="1600" dirty="0"/>
                        <a:t>MM</a:t>
                      </a:r>
                    </a:p>
                  </a:txBody>
                  <a:tcPr marL="87979" marR="87979" marT="43990" marB="43990"/>
                </a:tc>
                <a:extLst>
                  <a:ext uri="{0D108BD9-81ED-4DB2-BD59-A6C34878D82A}">
                    <a16:rowId xmlns:a16="http://schemas.microsoft.com/office/drawing/2014/main" val="3045572"/>
                  </a:ext>
                </a:extLst>
              </a:tr>
              <a:tr h="302153">
                <a:tc>
                  <a:txBody>
                    <a:bodyPr/>
                    <a:lstStyle/>
                    <a:p>
                      <a:pPr algn="ctr"/>
                      <a:r>
                        <a:rPr lang="fr-FR" sz="1600" dirty="0"/>
                        <a:t>84%</a:t>
                      </a:r>
                    </a:p>
                  </a:txBody>
                  <a:tcPr marL="87979" marR="87979" marT="43990" marB="43990"/>
                </a:tc>
                <a:tc>
                  <a:txBody>
                    <a:bodyPr/>
                    <a:lstStyle/>
                    <a:p>
                      <a:pPr algn="ctr"/>
                      <a:r>
                        <a:rPr lang="fr-FR" sz="1600" dirty="0"/>
                        <a:t>77%</a:t>
                      </a:r>
                    </a:p>
                  </a:txBody>
                  <a:tcPr marL="87979" marR="87979" marT="43990" marB="43990"/>
                </a:tc>
                <a:extLst>
                  <a:ext uri="{0D108BD9-81ED-4DB2-BD59-A6C34878D82A}">
                    <a16:rowId xmlns:a16="http://schemas.microsoft.com/office/drawing/2014/main" val="271958991"/>
                  </a:ext>
                </a:extLst>
              </a:tr>
            </a:tbl>
          </a:graphicData>
        </a:graphic>
      </p:graphicFrame>
      <p:pic>
        <p:nvPicPr>
          <p:cNvPr id="12" name="Image 11" descr="Une image contenant carte, texte&#10;&#10;Description générée automatiquement">
            <a:extLst>
              <a:ext uri="{FF2B5EF4-FFF2-40B4-BE49-F238E27FC236}">
                <a16:creationId xmlns:a16="http://schemas.microsoft.com/office/drawing/2014/main" id="{8EDE1105-3110-459A-8635-EFDCCD5DF80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661006" y="2311896"/>
            <a:ext cx="6324280" cy="44722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Espace réservé du contenu 3">
            <a:extLst>
              <a:ext uri="{FF2B5EF4-FFF2-40B4-BE49-F238E27FC236}">
                <a16:creationId xmlns:a16="http://schemas.microsoft.com/office/drawing/2014/main" id="{467BFB1F-9E77-4142-B1D1-3C09038FBAEA}"/>
              </a:ext>
            </a:extLst>
          </p:cNvPr>
          <p:cNvPicPr>
            <a:picLocks noGrp="1" noChangeAspect="1"/>
          </p:cNvPicPr>
          <p:nvPr>
            <p:ph idx="1"/>
          </p:nvPr>
        </p:nvPicPr>
        <p:blipFill>
          <a:blip r:embed="rId16">
            <a:extLst>
              <a:ext uri="{28A0092B-C50C-407E-A947-70E740481C1C}">
                <a14:useLocalDpi xmlns:a14="http://schemas.microsoft.com/office/drawing/2010/main" val="0"/>
              </a:ext>
            </a:extLst>
          </a:blip>
          <a:stretch>
            <a:fillRect/>
          </a:stretch>
        </p:blipFill>
        <p:spPr>
          <a:xfrm>
            <a:off x="4720408" y="2357527"/>
            <a:ext cx="6205475" cy="43882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ZoneTexte 2">
            <a:extLst>
              <a:ext uri="{FF2B5EF4-FFF2-40B4-BE49-F238E27FC236}">
                <a16:creationId xmlns:a16="http://schemas.microsoft.com/office/drawing/2014/main" id="{0F248608-1CAC-406D-A494-98E9AB1597D5}"/>
              </a:ext>
            </a:extLst>
          </p:cNvPr>
          <p:cNvSpPr txBox="1"/>
          <p:nvPr/>
        </p:nvSpPr>
        <p:spPr>
          <a:xfrm rot="5400000">
            <a:off x="10654696" y="4982171"/>
            <a:ext cx="2848762" cy="338554"/>
          </a:xfrm>
          <a:prstGeom prst="rect">
            <a:avLst/>
          </a:prstGeom>
          <a:noFill/>
        </p:spPr>
        <p:txBody>
          <a:bodyPr wrap="square" rtlCol="0">
            <a:spAutoFit/>
          </a:bodyPr>
          <a:lstStyle/>
          <a:p>
            <a:r>
              <a:rPr lang="fr-FR" sz="1400" dirty="0">
                <a:solidFill>
                  <a:schemeClr val="bg1"/>
                </a:solidFill>
              </a:rPr>
              <a:t>Source</a:t>
            </a:r>
            <a:r>
              <a:rPr lang="fr-FR" sz="1600" dirty="0">
                <a:solidFill>
                  <a:schemeClr val="bg1"/>
                </a:solidFill>
              </a:rPr>
              <a:t> : INSEE 2015</a:t>
            </a:r>
          </a:p>
        </p:txBody>
      </p:sp>
    </p:spTree>
    <p:extLst>
      <p:ext uri="{BB962C8B-B14F-4D97-AF65-F5344CB8AC3E}">
        <p14:creationId xmlns:p14="http://schemas.microsoft.com/office/powerpoint/2010/main" val="2237363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500"/>
                                        <p:tgtEl>
                                          <p:spTgt spid="4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nodeType="with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500"/>
                                        <p:tgtEl>
                                          <p:spTgt spid="4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500"/>
                                        <p:tgtEl>
                                          <p:spTgt spid="12"/>
                                        </p:tgtEl>
                                      </p:cBhvr>
                                    </p:animEffect>
                                  </p:childTnLst>
                                </p:cTn>
                              </p:par>
                              <p:par>
                                <p:cTn id="55" presetID="10" presetClass="entr" presetSubtype="0" fill="hold"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8"/>
                                        </p:tgtEl>
                                        <p:attrNameLst>
                                          <p:attrName>style.visibility</p:attrName>
                                        </p:attrNameLst>
                                      </p:cBhvr>
                                      <p:to>
                                        <p:strVal val="visible"/>
                                      </p:to>
                                    </p:set>
                                    <p:animEffect transition="in" filter="fade">
                                      <p:cBhvr>
                                        <p:cTn id="60" dur="500"/>
                                        <p:tgtEl>
                                          <p:spTgt spid="4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500"/>
                                        <p:tgtEl>
                                          <p:spTgt spid="1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7"/>
                                        </p:tgtEl>
                                        <p:attrNameLst>
                                          <p:attrName>style.visibility</p:attrName>
                                        </p:attrNameLst>
                                      </p:cBhvr>
                                      <p:to>
                                        <p:strVal val="visible"/>
                                      </p:to>
                                    </p:set>
                                    <p:animEffect transition="in" filter="fade">
                                      <p:cBhvr>
                                        <p:cTn id="68" dur="500"/>
                                        <p:tgtEl>
                                          <p:spTgt spid="4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
                                        </p:tgtEl>
                                        <p:attrNameLst>
                                          <p:attrName>style.visibility</p:attrName>
                                        </p:attrNameLst>
                                      </p:cBhvr>
                                      <p:to>
                                        <p:strVal val="visible"/>
                                      </p:to>
                                    </p:set>
                                    <p:animEffect transition="in" filter="fade">
                                      <p:cBhvr>
                                        <p:cTn id="7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3" grpId="0"/>
      <p:bldP spid="45" grpId="0"/>
      <p:bldP spid="46" grpId="0"/>
      <p:bldP spid="47" grpId="0"/>
      <p:bldP spid="4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54DD72-3E68-403B-BA79-49FA41F726F6}"/>
              </a:ext>
            </a:extLst>
          </p:cNvPr>
          <p:cNvSpPr>
            <a:spLocks noGrp="1"/>
          </p:cNvSpPr>
          <p:nvPr>
            <p:ph type="title"/>
          </p:nvPr>
        </p:nvSpPr>
        <p:spPr>
          <a:xfrm>
            <a:off x="801098" y="1396289"/>
            <a:ext cx="6387102" cy="1325563"/>
          </a:xfrm>
        </p:spPr>
        <p:txBody>
          <a:bodyPr>
            <a:normAutofit/>
          </a:bodyPr>
          <a:lstStyle/>
          <a:p>
            <a:r>
              <a:rPr lang="fr-FR" dirty="0">
                <a:latin typeface="Overload" pitchFamily="2" charset="0"/>
                <a:ea typeface="Josefin Sans" pitchFamily="2" charset="0"/>
              </a:rPr>
              <a:t>Structure de stage</a:t>
            </a:r>
            <a:endParaRPr lang="fr-FR" dirty="0"/>
          </a:p>
        </p:txBody>
      </p:sp>
      <p:sp>
        <p:nvSpPr>
          <p:cNvPr id="3" name="Espace réservé du contenu 2">
            <a:extLst>
              <a:ext uri="{FF2B5EF4-FFF2-40B4-BE49-F238E27FC236}">
                <a16:creationId xmlns:a16="http://schemas.microsoft.com/office/drawing/2014/main" id="{3E5F78BF-9901-451C-A9B1-228123121D27}"/>
              </a:ext>
            </a:extLst>
          </p:cNvPr>
          <p:cNvSpPr>
            <a:spLocks noGrp="1"/>
          </p:cNvSpPr>
          <p:nvPr>
            <p:ph idx="1"/>
          </p:nvPr>
        </p:nvSpPr>
        <p:spPr>
          <a:xfrm>
            <a:off x="805542" y="2871981"/>
            <a:ext cx="6382657" cy="2839501"/>
          </a:xfrm>
        </p:spPr>
        <p:txBody>
          <a:bodyPr anchor="t">
            <a:normAutofit/>
          </a:bodyPr>
          <a:lstStyle/>
          <a:p>
            <a:pPr marL="0" indent="0" algn="just">
              <a:spcBef>
                <a:spcPts val="0"/>
              </a:spcBef>
              <a:spcAft>
                <a:spcPts val="600"/>
              </a:spcAft>
              <a:buNone/>
            </a:pPr>
            <a:r>
              <a:rPr lang="fr-FR" sz="1800" dirty="0">
                <a:latin typeface="Abadi" panose="020B0604020104020204" pitchFamily="34" charset="0"/>
              </a:rPr>
              <a:t>‘Syndicat Mixte* Haute Saône Numérique est un </a:t>
            </a:r>
            <a:r>
              <a:rPr lang="fr-FR" sz="1800" b="1" dirty="0">
                <a:latin typeface="Abadi" panose="020B0604020104020204" pitchFamily="34" charset="0"/>
              </a:rPr>
              <a:t>syndicat mixte ouvert </a:t>
            </a:r>
            <a:r>
              <a:rPr lang="fr-FR" sz="1800" dirty="0">
                <a:latin typeface="Abadi" panose="020B0604020104020204" pitchFamily="34" charset="0"/>
              </a:rPr>
              <a:t>c’est une structure de coopération qui regroupe les </a:t>
            </a:r>
            <a:r>
              <a:rPr lang="fr-FR" sz="1800" b="1" dirty="0">
                <a:latin typeface="Abadi" panose="020B0604020104020204" pitchFamily="34" charset="0"/>
              </a:rPr>
              <a:t>EPCI</a:t>
            </a:r>
            <a:r>
              <a:rPr lang="fr-FR" sz="1800" dirty="0">
                <a:latin typeface="Abadi" panose="020B0604020104020204" pitchFamily="34" charset="0"/>
              </a:rPr>
              <a:t> et le </a:t>
            </a:r>
            <a:r>
              <a:rPr lang="fr-FR" sz="1800" b="1" dirty="0">
                <a:latin typeface="Abadi" panose="020B0604020104020204" pitchFamily="34" charset="0"/>
              </a:rPr>
              <a:t>département</a:t>
            </a:r>
            <a:r>
              <a:rPr lang="fr-FR" sz="1800" dirty="0">
                <a:latin typeface="Abadi" panose="020B0604020104020204" pitchFamily="34" charset="0"/>
              </a:rPr>
              <a:t> crée par un arrêté préfectoral le </a:t>
            </a:r>
            <a:r>
              <a:rPr lang="fr-FR" sz="1800" b="1" dirty="0">
                <a:latin typeface="Abadi" panose="020B0604020104020204" pitchFamily="34" charset="0"/>
              </a:rPr>
              <a:t>30 décembre 2013 </a:t>
            </a:r>
            <a:r>
              <a:rPr lang="fr-FR" sz="1800" dirty="0">
                <a:latin typeface="Abadi" panose="020B0604020104020204" pitchFamily="34" charset="0"/>
              </a:rPr>
              <a:t>pour ambition de formuler une </a:t>
            </a:r>
            <a:r>
              <a:rPr lang="fr-FR" sz="1800" b="1" dirty="0">
                <a:latin typeface="Abadi" panose="020B0604020104020204" pitchFamily="34" charset="0"/>
              </a:rPr>
              <a:t>couverture cohérente et homogène des couvertures électroniques et des services numériques THD</a:t>
            </a:r>
            <a:r>
              <a:rPr lang="fr-FR" sz="1800" dirty="0">
                <a:latin typeface="Abadi" panose="020B0604020104020204" pitchFamily="34" charset="0"/>
              </a:rPr>
              <a:t>’	</a:t>
            </a:r>
            <a:br>
              <a:rPr lang="fr-FR" sz="1800" dirty="0"/>
            </a:br>
            <a:br>
              <a:rPr lang="fr-FR" sz="1800" dirty="0"/>
            </a:br>
            <a:endParaRPr lang="fr-FR" sz="1800" dirty="0"/>
          </a:p>
        </p:txBody>
      </p:sp>
      <p:sp>
        <p:nvSpPr>
          <p:cNvPr id="28" name="Freeform: Shape 27">
            <a:extLst>
              <a:ext uri="{FF2B5EF4-FFF2-40B4-BE49-F238E27FC236}">
                <a16:creationId xmlns:a16="http://schemas.microsoft.com/office/drawing/2014/main" id="{2C6A2225-94AF-4BC4-98F4-77746E7B1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5108" y="1"/>
            <a:ext cx="4666892" cy="3612937"/>
          </a:xfrm>
          <a:custGeom>
            <a:avLst/>
            <a:gdLst>
              <a:gd name="connsiteX0" fmla="*/ 192227 w 4666892"/>
              <a:gd name="connsiteY0" fmla="*/ 0 h 3612937"/>
              <a:gd name="connsiteX1" fmla="*/ 4666892 w 4666892"/>
              <a:gd name="connsiteY1" fmla="*/ 0 h 3612937"/>
              <a:gd name="connsiteX2" fmla="*/ 4666892 w 4666892"/>
              <a:gd name="connsiteY2" fmla="*/ 2643684 h 3612937"/>
              <a:gd name="connsiteX3" fmla="*/ 4657487 w 4666892"/>
              <a:gd name="connsiteY3" fmla="*/ 2656262 h 3612937"/>
              <a:gd name="connsiteX4" fmla="*/ 2628900 w 4666892"/>
              <a:gd name="connsiteY4" fmla="*/ 3612937 h 3612937"/>
              <a:gd name="connsiteX5" fmla="*/ 0 w 4666892"/>
              <a:gd name="connsiteY5" fmla="*/ 984037 h 3612937"/>
              <a:gd name="connsiteX6" fmla="*/ 118190 w 4666892"/>
              <a:gd name="connsiteY6" fmla="*/ 202283 h 3612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6892" h="3612937">
                <a:moveTo>
                  <a:pt x="192227" y="0"/>
                </a:moveTo>
                <a:lnTo>
                  <a:pt x="4666892" y="0"/>
                </a:lnTo>
                <a:lnTo>
                  <a:pt x="4666892" y="2643684"/>
                </a:lnTo>
                <a:lnTo>
                  <a:pt x="4657487" y="2656262"/>
                </a:lnTo>
                <a:cubicBezTo>
                  <a:pt x="4175308" y="3240527"/>
                  <a:pt x="3445594" y="3612937"/>
                  <a:pt x="2628900" y="3612937"/>
                </a:cubicBezTo>
                <a:cubicBezTo>
                  <a:pt x="1176999" y="3612937"/>
                  <a:pt x="0" y="2435938"/>
                  <a:pt x="0" y="984037"/>
                </a:cubicBezTo>
                <a:cubicBezTo>
                  <a:pt x="0" y="711806"/>
                  <a:pt x="41379" y="449239"/>
                  <a:pt x="118190" y="2022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Image 9" descr="Une image contenant extérieur, arbre, herbe, ciel&#10;&#10;Description générée automatiquement">
            <a:extLst>
              <a:ext uri="{FF2B5EF4-FFF2-40B4-BE49-F238E27FC236}">
                <a16:creationId xmlns:a16="http://schemas.microsoft.com/office/drawing/2014/main" id="{6EACC1DE-D3A9-41F3-AE0D-915924BE0349}"/>
              </a:ext>
            </a:extLst>
          </p:cNvPr>
          <p:cNvPicPr>
            <a:picLocks noChangeAspect="1"/>
          </p:cNvPicPr>
          <p:nvPr/>
        </p:nvPicPr>
        <p:blipFill rotWithShape="1">
          <a:blip r:embed="rId2">
            <a:extLst>
              <a:ext uri="{28A0092B-C50C-407E-A947-70E740481C1C}">
                <a14:useLocalDpi xmlns:a14="http://schemas.microsoft.com/office/drawing/2010/main" val="0"/>
              </a:ext>
            </a:extLst>
          </a:blip>
          <a:srcRect t="13495" r="-2" b="29061"/>
          <a:stretch/>
        </p:blipFill>
        <p:spPr>
          <a:xfrm>
            <a:off x="7689829" y="10"/>
            <a:ext cx="4502173" cy="3448209"/>
          </a:xfrm>
          <a:custGeom>
            <a:avLst/>
            <a:gdLst>
              <a:gd name="connsiteX0" fmla="*/ 205627 w 4502173"/>
              <a:gd name="connsiteY0" fmla="*/ 0 h 3448219"/>
              <a:gd name="connsiteX1" fmla="*/ 4502173 w 4502173"/>
              <a:gd name="connsiteY1" fmla="*/ 0 h 3448219"/>
              <a:gd name="connsiteX2" fmla="*/ 4502173 w 4502173"/>
              <a:gd name="connsiteY2" fmla="*/ 2368934 h 3448219"/>
              <a:gd name="connsiteX3" fmla="*/ 4365663 w 4502173"/>
              <a:gd name="connsiteY3" fmla="*/ 2551486 h 3448219"/>
              <a:gd name="connsiteX4" fmla="*/ 2464181 w 4502173"/>
              <a:gd name="connsiteY4" fmla="*/ 3448219 h 3448219"/>
              <a:gd name="connsiteX5" fmla="*/ 0 w 4502173"/>
              <a:gd name="connsiteY5" fmla="*/ 984038 h 3448219"/>
              <a:gd name="connsiteX6" fmla="*/ 193648 w 4502173"/>
              <a:gd name="connsiteY6" fmla="*/ 24867 h 344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2173" h="3448219">
                <a:moveTo>
                  <a:pt x="205627" y="0"/>
                </a:moveTo>
                <a:lnTo>
                  <a:pt x="4502173" y="0"/>
                </a:lnTo>
                <a:lnTo>
                  <a:pt x="4502173" y="2368934"/>
                </a:lnTo>
                <a:lnTo>
                  <a:pt x="4365663" y="2551486"/>
                </a:lnTo>
                <a:cubicBezTo>
                  <a:pt x="3913696" y="3099144"/>
                  <a:pt x="3229704" y="3448219"/>
                  <a:pt x="2464181" y="3448219"/>
                </a:cubicBezTo>
                <a:cubicBezTo>
                  <a:pt x="1103251" y="3448219"/>
                  <a:pt x="0" y="2344968"/>
                  <a:pt x="0" y="984038"/>
                </a:cubicBezTo>
                <a:cubicBezTo>
                  <a:pt x="0" y="643806"/>
                  <a:pt x="68954" y="319678"/>
                  <a:pt x="193648" y="24867"/>
                </a:cubicBezTo>
                <a:close/>
              </a:path>
            </a:pathLst>
          </a:custGeom>
        </p:spPr>
      </p:pic>
      <p:sp>
        <p:nvSpPr>
          <p:cNvPr id="30" name="Freeform: Shape 29">
            <a:extLst>
              <a:ext uri="{FF2B5EF4-FFF2-40B4-BE49-F238E27FC236}">
                <a16:creationId xmlns:a16="http://schemas.microsoft.com/office/drawing/2014/main" id="{648F5915-2CE1-4F74-88C5-D4366893D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4737" y="3918051"/>
            <a:ext cx="3587263" cy="2939948"/>
          </a:xfrm>
          <a:custGeom>
            <a:avLst/>
            <a:gdLst>
              <a:gd name="connsiteX0" fmla="*/ 2070613 w 3587263"/>
              <a:gd name="connsiteY0" fmla="*/ 0 h 2939948"/>
              <a:gd name="connsiteX1" fmla="*/ 3534758 w 3587263"/>
              <a:gd name="connsiteY1" fmla="*/ 606469 h 2939948"/>
              <a:gd name="connsiteX2" fmla="*/ 3587263 w 3587263"/>
              <a:gd name="connsiteY2" fmla="*/ 664240 h 2939948"/>
              <a:gd name="connsiteX3" fmla="*/ 3587263 w 3587263"/>
              <a:gd name="connsiteY3" fmla="*/ 2939948 h 2939948"/>
              <a:gd name="connsiteX4" fmla="*/ 193241 w 3587263"/>
              <a:gd name="connsiteY4" fmla="*/ 2939948 h 2939948"/>
              <a:gd name="connsiteX5" fmla="*/ 162719 w 3587263"/>
              <a:gd name="connsiteY5" fmla="*/ 2876589 h 2939948"/>
              <a:gd name="connsiteX6" fmla="*/ 0 w 3587263"/>
              <a:gd name="connsiteY6" fmla="*/ 2070613 h 2939948"/>
              <a:gd name="connsiteX7" fmla="*/ 2070613 w 3587263"/>
              <a:gd name="connsiteY7" fmla="*/ 0 h 2939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7263" h="2939948">
                <a:moveTo>
                  <a:pt x="2070613" y="0"/>
                </a:moveTo>
                <a:cubicBezTo>
                  <a:pt x="2642397" y="0"/>
                  <a:pt x="3160050" y="231761"/>
                  <a:pt x="3534758" y="606469"/>
                </a:cubicBezTo>
                <a:lnTo>
                  <a:pt x="3587263" y="664240"/>
                </a:lnTo>
                <a:lnTo>
                  <a:pt x="3587263" y="2939948"/>
                </a:lnTo>
                <a:lnTo>
                  <a:pt x="193241" y="2939948"/>
                </a:lnTo>
                <a:lnTo>
                  <a:pt x="162719" y="2876589"/>
                </a:lnTo>
                <a:cubicBezTo>
                  <a:pt x="57940" y="2628865"/>
                  <a:pt x="0" y="2356505"/>
                  <a:pt x="0" y="2070613"/>
                </a:cubicBezTo>
                <a:cubicBezTo>
                  <a:pt x="0" y="927045"/>
                  <a:pt x="927045" y="0"/>
                  <a:pt x="2070613"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Image 6" descr="Une image contenant table, intérieur&#10;&#10;Description générée automatiquement">
            <a:extLst>
              <a:ext uri="{FF2B5EF4-FFF2-40B4-BE49-F238E27FC236}">
                <a16:creationId xmlns:a16="http://schemas.microsoft.com/office/drawing/2014/main" id="{A5CEF8DD-1432-41FE-9E2A-651ABE77DE02}"/>
              </a:ext>
            </a:extLst>
          </p:cNvPr>
          <p:cNvPicPr>
            <a:picLocks noChangeAspect="1"/>
          </p:cNvPicPr>
          <p:nvPr/>
        </p:nvPicPr>
        <p:blipFill rotWithShape="1">
          <a:blip r:embed="rId3">
            <a:extLst>
              <a:ext uri="{28A0092B-C50C-407E-A947-70E740481C1C}">
                <a14:useLocalDpi xmlns:a14="http://schemas.microsoft.com/office/drawing/2010/main" val="0"/>
              </a:ext>
            </a:extLst>
          </a:blip>
          <a:srcRect l="6126" r="11554" b="-5"/>
          <a:stretch/>
        </p:blipFill>
        <p:spPr>
          <a:xfrm>
            <a:off x="8768827" y="4082141"/>
            <a:ext cx="3423175" cy="2775859"/>
          </a:xfrm>
          <a:custGeom>
            <a:avLst/>
            <a:gdLst>
              <a:gd name="connsiteX0" fmla="*/ 1906524 w 3423175"/>
              <a:gd name="connsiteY0" fmla="*/ 0 h 2775859"/>
              <a:gd name="connsiteX1" fmla="*/ 3377691 w 3423175"/>
              <a:gd name="connsiteY1" fmla="*/ 693798 h 2775859"/>
              <a:gd name="connsiteX2" fmla="*/ 3423175 w 3423175"/>
              <a:gd name="connsiteY2" fmla="*/ 754624 h 2775859"/>
              <a:gd name="connsiteX3" fmla="*/ 3423175 w 3423175"/>
              <a:gd name="connsiteY3" fmla="*/ 2775859 h 2775859"/>
              <a:gd name="connsiteX4" fmla="*/ 211114 w 3423175"/>
              <a:gd name="connsiteY4" fmla="*/ 2775859 h 2775859"/>
              <a:gd name="connsiteX5" fmla="*/ 149824 w 3423175"/>
              <a:gd name="connsiteY5" fmla="*/ 2648629 h 2775859"/>
              <a:gd name="connsiteX6" fmla="*/ 0 w 3423175"/>
              <a:gd name="connsiteY6" fmla="*/ 1906524 h 2775859"/>
              <a:gd name="connsiteX7" fmla="*/ 1906524 w 3423175"/>
              <a:gd name="connsiteY7" fmla="*/ 0 h 2775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3175" h="2775859">
                <a:moveTo>
                  <a:pt x="1906524" y="0"/>
                </a:moveTo>
                <a:cubicBezTo>
                  <a:pt x="2498805" y="0"/>
                  <a:pt x="3028006" y="270078"/>
                  <a:pt x="3377691" y="693798"/>
                </a:cubicBezTo>
                <a:lnTo>
                  <a:pt x="3423175" y="754624"/>
                </a:lnTo>
                <a:lnTo>
                  <a:pt x="3423175" y="2775859"/>
                </a:lnTo>
                <a:lnTo>
                  <a:pt x="211114" y="2775859"/>
                </a:lnTo>
                <a:lnTo>
                  <a:pt x="149824" y="2648629"/>
                </a:lnTo>
                <a:cubicBezTo>
                  <a:pt x="53349" y="2420536"/>
                  <a:pt x="0" y="2169760"/>
                  <a:pt x="0" y="1906524"/>
                </a:cubicBezTo>
                <a:cubicBezTo>
                  <a:pt x="0" y="853580"/>
                  <a:pt x="853580" y="0"/>
                  <a:pt x="1906524" y="0"/>
                </a:cubicBezTo>
                <a:close/>
              </a:path>
            </a:pathLst>
          </a:custGeom>
        </p:spPr>
      </p:pic>
      <p:sp>
        <p:nvSpPr>
          <p:cNvPr id="11" name="ZoneTexte 10">
            <a:extLst>
              <a:ext uri="{FF2B5EF4-FFF2-40B4-BE49-F238E27FC236}">
                <a16:creationId xmlns:a16="http://schemas.microsoft.com/office/drawing/2014/main" id="{D5AB2FF1-CB26-4434-B346-2B4B75AA6055}"/>
              </a:ext>
            </a:extLst>
          </p:cNvPr>
          <p:cNvSpPr txBox="1"/>
          <p:nvPr/>
        </p:nvSpPr>
        <p:spPr>
          <a:xfrm>
            <a:off x="7948246" y="1"/>
            <a:ext cx="4243754" cy="738664"/>
          </a:xfrm>
          <a:prstGeom prst="rect">
            <a:avLst/>
          </a:prstGeom>
          <a:noFill/>
        </p:spPr>
        <p:txBody>
          <a:bodyPr wrap="square" rtlCol="0">
            <a:spAutoFit/>
          </a:bodyPr>
          <a:lstStyle/>
          <a:p>
            <a:r>
              <a:rPr lang="fr-FR" sz="1400" dirty="0">
                <a:latin typeface="Abadi" panose="020B0604020104020204" pitchFamily="34" charset="0"/>
              </a:rPr>
              <a:t>Photo du pylône installé dans la commune du Haut-du-</a:t>
            </a:r>
            <a:r>
              <a:rPr lang="fr-FR" sz="1400" dirty="0" err="1">
                <a:latin typeface="Abadi" panose="020B0604020104020204" pitchFamily="34" charset="0"/>
              </a:rPr>
              <a:t>Them</a:t>
            </a:r>
            <a:r>
              <a:rPr lang="fr-FR" sz="1400" dirty="0">
                <a:latin typeface="Abadi" panose="020B0604020104020204" pitchFamily="34" charset="0"/>
              </a:rPr>
              <a:t>-Château-Lambert, prise par RUBY.F le 17/05/19</a:t>
            </a:r>
          </a:p>
        </p:txBody>
      </p:sp>
      <p:sp>
        <p:nvSpPr>
          <p:cNvPr id="19" name="ZoneTexte 18">
            <a:extLst>
              <a:ext uri="{FF2B5EF4-FFF2-40B4-BE49-F238E27FC236}">
                <a16:creationId xmlns:a16="http://schemas.microsoft.com/office/drawing/2014/main" id="{666F6C75-E302-435D-9C85-D6F51E4946C6}"/>
              </a:ext>
            </a:extLst>
          </p:cNvPr>
          <p:cNvSpPr txBox="1"/>
          <p:nvPr/>
        </p:nvSpPr>
        <p:spPr>
          <a:xfrm>
            <a:off x="8902505" y="6344528"/>
            <a:ext cx="3111304" cy="523220"/>
          </a:xfrm>
          <a:prstGeom prst="rect">
            <a:avLst/>
          </a:prstGeom>
          <a:noFill/>
        </p:spPr>
        <p:txBody>
          <a:bodyPr wrap="square" rtlCol="0">
            <a:spAutoFit/>
          </a:bodyPr>
          <a:lstStyle/>
          <a:p>
            <a:r>
              <a:rPr lang="fr-FR" sz="1400" dirty="0">
                <a:latin typeface="Abadi" panose="020B0604020104020204" pitchFamily="34" charset="0"/>
              </a:rPr>
              <a:t>Photo de </a:t>
            </a:r>
            <a:r>
              <a:rPr lang="fr-FR" sz="1400" dirty="0" err="1">
                <a:latin typeface="Abadi" panose="020B0604020104020204" pitchFamily="34" charset="0"/>
              </a:rPr>
              <a:t>cables</a:t>
            </a:r>
            <a:r>
              <a:rPr lang="fr-FR" sz="1400" dirty="0">
                <a:latin typeface="Abadi" panose="020B0604020104020204" pitchFamily="34" charset="0"/>
              </a:rPr>
              <a:t> de fibres optiques prise par RUBY.F le 13/02/19 </a:t>
            </a:r>
          </a:p>
        </p:txBody>
      </p:sp>
      <p:sp>
        <p:nvSpPr>
          <p:cNvPr id="12" name="ZoneTexte 11">
            <a:extLst>
              <a:ext uri="{FF2B5EF4-FFF2-40B4-BE49-F238E27FC236}">
                <a16:creationId xmlns:a16="http://schemas.microsoft.com/office/drawing/2014/main" id="{A282BE71-0CDD-479C-9D95-AC73B9409D96}"/>
              </a:ext>
            </a:extLst>
          </p:cNvPr>
          <p:cNvSpPr txBox="1"/>
          <p:nvPr/>
        </p:nvSpPr>
        <p:spPr>
          <a:xfrm>
            <a:off x="178191" y="5739616"/>
            <a:ext cx="8248353" cy="892552"/>
          </a:xfrm>
          <a:prstGeom prst="rect">
            <a:avLst/>
          </a:prstGeom>
          <a:noFill/>
        </p:spPr>
        <p:txBody>
          <a:bodyPr wrap="square" rtlCol="0">
            <a:spAutoFit/>
          </a:bodyPr>
          <a:lstStyle/>
          <a:p>
            <a:r>
              <a:rPr lang="fr-FR" sz="1600" dirty="0"/>
              <a:t> </a:t>
            </a:r>
            <a:r>
              <a:rPr lang="fr-FR" sz="1600" dirty="0">
                <a:latin typeface="Abadi" panose="020B0604020104020204" pitchFamily="34" charset="0"/>
              </a:rPr>
              <a:t>* </a:t>
            </a:r>
            <a:r>
              <a:rPr lang="fr-FR" sz="1200" dirty="0">
                <a:latin typeface="Abadi" panose="020B0604020104020204" pitchFamily="34" charset="0"/>
              </a:rPr>
              <a:t>Le syndicat mixte est un établissement public qui permet aux collectivités de s'associer entre elles ou avec d'autres établissements publics. 	dictionnaire-environnement.com	</a:t>
            </a:r>
            <a:br>
              <a:rPr lang="fr-FR" sz="1200" dirty="0">
                <a:latin typeface="Abadi" panose="020B0604020104020204" pitchFamily="34" charset="0"/>
              </a:rPr>
            </a:br>
            <a:r>
              <a:rPr lang="fr-FR" sz="1200" dirty="0">
                <a:latin typeface="Abadi" panose="020B0604020104020204" pitchFamily="34" charset="0"/>
              </a:rPr>
              <a:t>On parle de syndicat mixte ouvert lorsque la structure administrative intègre, en plus des communes et des EPCI, d’autres personnes morales de droit public.</a:t>
            </a:r>
          </a:p>
        </p:txBody>
      </p:sp>
      <p:pic>
        <p:nvPicPr>
          <p:cNvPr id="21" name="Image 20" descr="Une image contenant objet&#10;&#10;Description générée automatiquement">
            <a:extLst>
              <a:ext uri="{FF2B5EF4-FFF2-40B4-BE49-F238E27FC236}">
                <a16:creationId xmlns:a16="http://schemas.microsoft.com/office/drawing/2014/main" id="{9D300AF8-DC31-43C6-8BD6-BEBE03FA0D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22" name="Graphique 21">
            <a:extLst>
              <a:ext uri="{FF2B5EF4-FFF2-40B4-BE49-F238E27FC236}">
                <a16:creationId xmlns:a16="http://schemas.microsoft.com/office/drawing/2014/main" id="{FA7F2044-FFAA-430B-8997-C6CA429FD2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3683081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58A04513-4254-49AA-BF76-9982C8EE8B81}"/>
              </a:ext>
            </a:extLst>
          </p:cNvPr>
          <p:cNvSpPr>
            <a:spLocks noGrp="1"/>
          </p:cNvSpPr>
          <p:nvPr>
            <p:ph idx="1"/>
          </p:nvPr>
        </p:nvSpPr>
        <p:spPr>
          <a:xfrm>
            <a:off x="689318" y="998806"/>
            <a:ext cx="6498882" cy="5054860"/>
          </a:xfrm>
        </p:spPr>
        <p:txBody>
          <a:bodyPr anchor="t">
            <a:normAutofit lnSpcReduction="10000"/>
          </a:bodyPr>
          <a:lstStyle/>
          <a:p>
            <a:pPr marL="0" indent="0" algn="ctr">
              <a:buNone/>
            </a:pPr>
            <a:r>
              <a:rPr lang="fr-FR" sz="2400" dirty="0">
                <a:latin typeface="Abadi" panose="020B0604020104020204" pitchFamily="34" charset="0"/>
              </a:rPr>
              <a:t>Problématique du mémoire : </a:t>
            </a:r>
          </a:p>
          <a:p>
            <a:pPr marL="0" indent="0" algn="ctr">
              <a:buNone/>
            </a:pPr>
            <a:endParaRPr lang="fr-FR" sz="2000" dirty="0">
              <a:latin typeface="Abadi" panose="020B0604020104020204" pitchFamily="34" charset="0"/>
            </a:endParaRPr>
          </a:p>
          <a:p>
            <a:pPr marL="0" indent="0" algn="ctr">
              <a:buNone/>
            </a:pPr>
            <a:r>
              <a:rPr lang="fr-FR" sz="2600" dirty="0">
                <a:latin typeface="Abadi" panose="020B0604020104020204" pitchFamily="34" charset="0"/>
              </a:rPr>
              <a:t>Quelles sont les </a:t>
            </a:r>
            <a:r>
              <a:rPr lang="fr-FR" sz="2600" dirty="0">
                <a:solidFill>
                  <a:srgbClr val="FFFF00"/>
                </a:solidFill>
                <a:latin typeface="Abadi" panose="020B0604020104020204" pitchFamily="34" charset="0"/>
              </a:rPr>
              <a:t>démarches directrices </a:t>
            </a:r>
            <a:r>
              <a:rPr lang="fr-FR" sz="2600" dirty="0">
                <a:latin typeface="Abadi" panose="020B0604020104020204" pitchFamily="34" charset="0"/>
              </a:rPr>
              <a:t>d’une structure tel que le syndicat mixte en vue de déployer le numérique de façon </a:t>
            </a:r>
            <a:r>
              <a:rPr lang="fr-FR" sz="2600" dirty="0">
                <a:solidFill>
                  <a:srgbClr val="FFFF00"/>
                </a:solidFill>
                <a:latin typeface="Abadi" panose="020B0604020104020204" pitchFamily="34" charset="0"/>
              </a:rPr>
              <a:t>solidaire</a:t>
            </a:r>
            <a:r>
              <a:rPr lang="fr-FR" sz="2600" dirty="0">
                <a:latin typeface="Abadi" panose="020B0604020104020204" pitchFamily="34" charset="0"/>
              </a:rPr>
              <a:t> et </a:t>
            </a:r>
            <a:r>
              <a:rPr lang="fr-FR" sz="2600" dirty="0">
                <a:solidFill>
                  <a:srgbClr val="FFFF00"/>
                </a:solidFill>
                <a:latin typeface="Abadi" panose="020B0604020104020204" pitchFamily="34" charset="0"/>
              </a:rPr>
              <a:t>pérenne</a:t>
            </a:r>
            <a:r>
              <a:rPr lang="fr-FR" sz="2600" dirty="0">
                <a:latin typeface="Abadi" panose="020B0604020104020204" pitchFamily="34" charset="0"/>
              </a:rPr>
              <a:t> tout en contrant la complexité d’un territoire rural ? </a:t>
            </a:r>
          </a:p>
          <a:p>
            <a:pPr marL="0" indent="0" algn="ctr">
              <a:buNone/>
            </a:pPr>
            <a:br>
              <a:rPr lang="fr-FR" sz="2600" dirty="0">
                <a:latin typeface="Abadi" panose="020B0604020104020204" pitchFamily="34" charset="0"/>
              </a:rPr>
            </a:br>
            <a:endParaRPr lang="fr-FR" sz="2600" dirty="0">
              <a:latin typeface="Abadi" panose="020B0604020104020204" pitchFamily="34" charset="0"/>
            </a:endParaRPr>
          </a:p>
          <a:p>
            <a:pPr marL="0" indent="0" algn="ctr">
              <a:buNone/>
            </a:pPr>
            <a:br>
              <a:rPr lang="fr-FR" sz="2000" dirty="0">
                <a:latin typeface="Abadi" panose="020B0604020104020204" pitchFamily="34" charset="0"/>
              </a:rPr>
            </a:br>
            <a:r>
              <a:rPr lang="fr-FR" sz="2400" b="1" dirty="0">
                <a:latin typeface="Abadi" panose="020B0604020104020204" pitchFamily="34" charset="0"/>
              </a:rPr>
              <a:t>I. Missions principales de stage</a:t>
            </a:r>
            <a:br>
              <a:rPr lang="fr-FR" sz="2400" b="1" dirty="0">
                <a:latin typeface="Abadi" panose="020B0604020104020204" pitchFamily="34" charset="0"/>
              </a:rPr>
            </a:br>
            <a:r>
              <a:rPr lang="fr-FR" sz="2400" b="1" dirty="0">
                <a:latin typeface="Abadi" panose="020B0604020104020204" pitchFamily="34" charset="0"/>
              </a:rPr>
              <a:t>II. Analyses et résultats </a:t>
            </a:r>
            <a:br>
              <a:rPr lang="fr-FR" sz="2400" b="1" dirty="0">
                <a:latin typeface="Abadi" panose="020B0604020104020204" pitchFamily="34" charset="0"/>
              </a:rPr>
            </a:br>
            <a:r>
              <a:rPr lang="fr-FR" sz="2400" b="1" dirty="0">
                <a:latin typeface="Abadi" panose="020B0604020104020204" pitchFamily="34" charset="0"/>
              </a:rPr>
              <a:t>III. Mission actuelle</a:t>
            </a:r>
            <a:br>
              <a:rPr lang="fr-FR" sz="1300" dirty="0"/>
            </a:br>
            <a:endParaRPr lang="fr-FR" sz="1300" dirty="0"/>
          </a:p>
          <a:p>
            <a:pPr marL="0" indent="0">
              <a:buNone/>
            </a:pPr>
            <a:endParaRPr lang="fr-FR" sz="1300" dirty="0"/>
          </a:p>
        </p:txBody>
      </p:sp>
      <p:sp>
        <p:nvSpPr>
          <p:cNvPr id="37" name="Rectangle 36">
            <a:extLst>
              <a:ext uri="{FF2B5EF4-FFF2-40B4-BE49-F238E27FC236}">
                <a16:creationId xmlns:a16="http://schemas.microsoft.com/office/drawing/2014/main" id="{61445B8C-D724-4F73-AB77-3CCE4E822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20963"/>
            <a:ext cx="4657345" cy="6816065"/>
          </a:xfrm>
          <a:prstGeom prst="rect">
            <a:avLst/>
          </a:prstGeom>
          <a:solidFill>
            <a:schemeClr val="bg1">
              <a:lumMod val="95000"/>
              <a:lumOff val="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Graphique 3" descr="Tchin-tchin">
            <a:extLst>
              <a:ext uri="{FF2B5EF4-FFF2-40B4-BE49-F238E27FC236}">
                <a16:creationId xmlns:a16="http://schemas.microsoft.com/office/drawing/2014/main" id="{B902FEAA-C0B0-41F2-9BEB-9631F0A3A9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50950" y="230156"/>
            <a:ext cx="2434392" cy="2434392"/>
          </a:xfrm>
          <a:prstGeom prst="rect">
            <a:avLst/>
          </a:prstGeom>
        </p:spPr>
      </p:pic>
      <p:cxnSp>
        <p:nvCxnSpPr>
          <p:cNvPr id="39" name="Straight Connector 38">
            <a:extLst>
              <a:ext uri="{FF2B5EF4-FFF2-40B4-BE49-F238E27FC236}">
                <a16:creationId xmlns:a16="http://schemas.microsoft.com/office/drawing/2014/main" id="{99905336-A7CD-4C75-9E77-C704674F40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73347" y="3429000"/>
            <a:ext cx="1597456" cy="0"/>
          </a:xfrm>
          <a:prstGeom prst="line">
            <a:avLst/>
          </a:prstGeom>
          <a:ln w="5080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6" name="Graphique 5" descr="Main ouverte avec plante">
            <a:extLst>
              <a:ext uri="{FF2B5EF4-FFF2-40B4-BE49-F238E27FC236}">
                <a16:creationId xmlns:a16="http://schemas.microsoft.com/office/drawing/2014/main" id="{E19A3089-9FD4-42A2-9C1F-A2EDA3E6EE3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88837" y="4080895"/>
            <a:ext cx="2196505" cy="2196505"/>
          </a:xfrm>
          <a:prstGeom prst="rect">
            <a:avLst/>
          </a:prstGeom>
        </p:spPr>
      </p:pic>
      <p:sp>
        <p:nvSpPr>
          <p:cNvPr id="7" name="ZoneTexte 6">
            <a:extLst>
              <a:ext uri="{FF2B5EF4-FFF2-40B4-BE49-F238E27FC236}">
                <a16:creationId xmlns:a16="http://schemas.microsoft.com/office/drawing/2014/main" id="{41E416B2-93C3-4784-B855-40096F091502}"/>
              </a:ext>
            </a:extLst>
          </p:cNvPr>
          <p:cNvSpPr txBox="1"/>
          <p:nvPr/>
        </p:nvSpPr>
        <p:spPr>
          <a:xfrm>
            <a:off x="8888837" y="2827606"/>
            <a:ext cx="2196505" cy="369332"/>
          </a:xfrm>
          <a:prstGeom prst="rect">
            <a:avLst/>
          </a:prstGeom>
          <a:noFill/>
        </p:spPr>
        <p:txBody>
          <a:bodyPr wrap="square" rtlCol="0">
            <a:spAutoFit/>
          </a:bodyPr>
          <a:lstStyle/>
          <a:p>
            <a:pPr algn="ctr"/>
            <a:r>
              <a:rPr lang="fr-FR" dirty="0">
                <a:latin typeface="Helsinki" panose="02000000000000000000" pitchFamily="2" charset="0"/>
              </a:rPr>
              <a:t>Solidarité</a:t>
            </a:r>
          </a:p>
        </p:txBody>
      </p:sp>
      <p:sp>
        <p:nvSpPr>
          <p:cNvPr id="12" name="ZoneTexte 11">
            <a:extLst>
              <a:ext uri="{FF2B5EF4-FFF2-40B4-BE49-F238E27FC236}">
                <a16:creationId xmlns:a16="http://schemas.microsoft.com/office/drawing/2014/main" id="{E52F73A0-0AD4-4280-BDB4-C67B76CAE2CC}"/>
              </a:ext>
            </a:extLst>
          </p:cNvPr>
          <p:cNvSpPr txBox="1"/>
          <p:nvPr/>
        </p:nvSpPr>
        <p:spPr>
          <a:xfrm>
            <a:off x="8888836" y="6258512"/>
            <a:ext cx="2196505" cy="369332"/>
          </a:xfrm>
          <a:prstGeom prst="rect">
            <a:avLst/>
          </a:prstGeom>
          <a:noFill/>
        </p:spPr>
        <p:txBody>
          <a:bodyPr wrap="square" rtlCol="0">
            <a:spAutoFit/>
          </a:bodyPr>
          <a:lstStyle/>
          <a:p>
            <a:pPr algn="ctr"/>
            <a:r>
              <a:rPr lang="fr-FR" dirty="0">
                <a:latin typeface="Helsinki" panose="02000000000000000000" pitchFamily="2" charset="0"/>
              </a:rPr>
              <a:t>Pérennité</a:t>
            </a:r>
          </a:p>
        </p:txBody>
      </p:sp>
      <p:cxnSp>
        <p:nvCxnSpPr>
          <p:cNvPr id="9" name="Connecteur droit 8">
            <a:extLst>
              <a:ext uri="{FF2B5EF4-FFF2-40B4-BE49-F238E27FC236}">
                <a16:creationId xmlns:a16="http://schemas.microsoft.com/office/drawing/2014/main" id="{91F8D308-E7B7-4DF0-AA73-E08029BCF20A}"/>
              </a:ext>
            </a:extLst>
          </p:cNvPr>
          <p:cNvCxnSpPr/>
          <p:nvPr/>
        </p:nvCxnSpPr>
        <p:spPr>
          <a:xfrm>
            <a:off x="2166425" y="3953022"/>
            <a:ext cx="3643532" cy="0"/>
          </a:xfrm>
          <a:prstGeom prst="line">
            <a:avLst/>
          </a:prstGeom>
          <a:ln w="5715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5" name="Image 14" descr="Une image contenant objet&#10;&#10;Description générée automatiquement">
            <a:extLst>
              <a:ext uri="{FF2B5EF4-FFF2-40B4-BE49-F238E27FC236}">
                <a16:creationId xmlns:a16="http://schemas.microsoft.com/office/drawing/2014/main" id="{471B0A64-E8C0-4C24-886B-43D4709000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16" name="Graphique 15">
            <a:extLst>
              <a:ext uri="{FF2B5EF4-FFF2-40B4-BE49-F238E27FC236}">
                <a16:creationId xmlns:a16="http://schemas.microsoft.com/office/drawing/2014/main" id="{43AF5B10-2DBC-4D1E-95DA-C8EE2937D17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602439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3916B8-85CD-4B1C-9F35-B9DBAB11B5BA}"/>
              </a:ext>
            </a:extLst>
          </p:cNvPr>
          <p:cNvSpPr>
            <a:spLocks noGrp="1"/>
          </p:cNvSpPr>
          <p:nvPr>
            <p:ph type="title"/>
          </p:nvPr>
        </p:nvSpPr>
        <p:spPr>
          <a:xfrm>
            <a:off x="960100" y="978102"/>
            <a:ext cx="10588434" cy="1062644"/>
          </a:xfrm>
        </p:spPr>
        <p:txBody>
          <a:bodyPr anchor="b">
            <a:normAutofit/>
          </a:bodyPr>
          <a:lstStyle/>
          <a:p>
            <a:r>
              <a:rPr lang="fr-FR" dirty="0">
                <a:latin typeface="Overload" pitchFamily="2" charset="0"/>
                <a:ea typeface="Josefin Sans" pitchFamily="2" charset="0"/>
              </a:rPr>
              <a:t>I. Missions principales</a:t>
            </a:r>
            <a:endParaRPr lang="fr-FR" dirty="0"/>
          </a:p>
        </p:txBody>
      </p:sp>
      <p:cxnSp>
        <p:nvCxnSpPr>
          <p:cNvPr id="15" name="Straight Connector 14">
            <a:extLst>
              <a:ext uri="{FF2B5EF4-FFF2-40B4-BE49-F238E27FC236}">
                <a16:creationId xmlns:a16="http://schemas.microsoft.com/office/drawing/2014/main" id="{39B7FDC9-F0CE-43A7-9F2A-83DD09DC34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624" y="2265037"/>
            <a:ext cx="10125012" cy="0"/>
          </a:xfrm>
          <a:prstGeom prst="line">
            <a:avLst/>
          </a:prstGeom>
          <a:ln w="158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0" name="Graphique 9" descr="Cible">
            <a:extLst>
              <a:ext uri="{FF2B5EF4-FFF2-40B4-BE49-F238E27FC236}">
                <a16:creationId xmlns:a16="http://schemas.microsoft.com/office/drawing/2014/main" id="{EF3C547B-F280-4260-AE8E-6B3D4BC814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33206" y="2811104"/>
            <a:ext cx="2928114" cy="2928114"/>
          </a:xfrm>
          <a:prstGeom prst="rect">
            <a:avLst/>
          </a:prstGeom>
        </p:spPr>
      </p:pic>
      <p:sp>
        <p:nvSpPr>
          <p:cNvPr id="8" name="Espace réservé du contenu 2">
            <a:extLst>
              <a:ext uri="{FF2B5EF4-FFF2-40B4-BE49-F238E27FC236}">
                <a16:creationId xmlns:a16="http://schemas.microsoft.com/office/drawing/2014/main" id="{E9B0D818-6D9D-4EBB-972C-06B97A0BDF71}"/>
              </a:ext>
            </a:extLst>
          </p:cNvPr>
          <p:cNvSpPr>
            <a:spLocks noGrp="1"/>
          </p:cNvSpPr>
          <p:nvPr>
            <p:ph idx="1"/>
          </p:nvPr>
        </p:nvSpPr>
        <p:spPr>
          <a:xfrm>
            <a:off x="4955354" y="2682433"/>
            <a:ext cx="6282169" cy="3215749"/>
          </a:xfrm>
        </p:spPr>
        <p:txBody>
          <a:bodyPr>
            <a:normAutofit/>
          </a:bodyPr>
          <a:lstStyle/>
          <a:p>
            <a:pPr marL="0" indent="0">
              <a:buNone/>
            </a:pPr>
            <a:endParaRPr lang="fr-FR" sz="2400">
              <a:latin typeface="Abadi" panose="020B0604020104020204" pitchFamily="34" charset="0"/>
            </a:endParaRPr>
          </a:p>
          <a:p>
            <a:pPr marL="0" indent="0">
              <a:buNone/>
            </a:pPr>
            <a:r>
              <a:rPr lang="fr-FR" sz="2400">
                <a:latin typeface="Abadi" panose="020B0604020104020204" pitchFamily="34" charset="0"/>
              </a:rPr>
              <a:t>La création d’un web SIG Lizmap</a:t>
            </a:r>
          </a:p>
        </p:txBody>
      </p:sp>
      <p:pic>
        <p:nvPicPr>
          <p:cNvPr id="12" name="Image 11">
            <a:extLst>
              <a:ext uri="{FF2B5EF4-FFF2-40B4-BE49-F238E27FC236}">
                <a16:creationId xmlns:a16="http://schemas.microsoft.com/office/drawing/2014/main" id="{4E277679-0B5D-416E-8800-48D3AFE02D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30" y="0"/>
            <a:ext cx="12192000" cy="6541428"/>
          </a:xfrm>
          <a:prstGeom prst="rect">
            <a:avLst/>
          </a:prstGeom>
        </p:spPr>
      </p:pic>
    </p:spTree>
    <p:extLst>
      <p:ext uri="{BB962C8B-B14F-4D97-AF65-F5344CB8AC3E}">
        <p14:creationId xmlns:p14="http://schemas.microsoft.com/office/powerpoint/2010/main" val="1045043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 6" descr="Une image contenant texte, carte&#10;&#10;Description générée automatiquement">
            <a:extLst>
              <a:ext uri="{FF2B5EF4-FFF2-40B4-BE49-F238E27FC236}">
                <a16:creationId xmlns:a16="http://schemas.microsoft.com/office/drawing/2014/main" id="{42739911-FA13-4870-9177-664EBF8E26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127" y="2277429"/>
            <a:ext cx="5294716" cy="3746011"/>
          </a:xfrm>
          <a:prstGeom prst="rect">
            <a:avLst/>
          </a:prstGeom>
        </p:spPr>
      </p:pic>
      <p:cxnSp>
        <p:nvCxnSpPr>
          <p:cNvPr id="24" name="Straight Connector 2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4" name="Image 3" descr="Une image contenant intérieur, personne, mur, homme&#10;&#10;Description générée automatiquement">
            <a:extLst>
              <a:ext uri="{FF2B5EF4-FFF2-40B4-BE49-F238E27FC236}">
                <a16:creationId xmlns:a16="http://schemas.microsoft.com/office/drawing/2014/main" id="{74AC586F-4EC1-48AB-99B2-AC36B4CCC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5195" y="1143000"/>
            <a:ext cx="4880440" cy="4880440"/>
          </a:xfrm>
          <a:prstGeom prst="rect">
            <a:avLst/>
          </a:prstGeom>
        </p:spPr>
      </p:pic>
      <p:sp>
        <p:nvSpPr>
          <p:cNvPr id="11" name="ZoneTexte 10">
            <a:extLst>
              <a:ext uri="{FF2B5EF4-FFF2-40B4-BE49-F238E27FC236}">
                <a16:creationId xmlns:a16="http://schemas.microsoft.com/office/drawing/2014/main" id="{C95DE11D-EF50-4958-9CBE-465FAF3EA1CF}"/>
              </a:ext>
            </a:extLst>
          </p:cNvPr>
          <p:cNvSpPr txBox="1"/>
          <p:nvPr/>
        </p:nvSpPr>
        <p:spPr>
          <a:xfrm>
            <a:off x="1956574" y="1044048"/>
            <a:ext cx="3787856" cy="461665"/>
          </a:xfrm>
          <a:prstGeom prst="rect">
            <a:avLst/>
          </a:prstGeom>
          <a:noFill/>
        </p:spPr>
        <p:txBody>
          <a:bodyPr wrap="square" rtlCol="0">
            <a:spAutoFit/>
          </a:bodyPr>
          <a:lstStyle/>
          <a:p>
            <a:r>
              <a:rPr lang="fr-FR" sz="2400" b="1" dirty="0">
                <a:latin typeface="Abadi" panose="020B0604020104020204" pitchFamily="34" charset="0"/>
              </a:rPr>
              <a:t>Traiter les données IQMTEL</a:t>
            </a:r>
          </a:p>
        </p:txBody>
      </p:sp>
      <p:pic>
        <p:nvPicPr>
          <p:cNvPr id="16" name="Graphique 15" descr="Cible">
            <a:extLst>
              <a:ext uri="{FF2B5EF4-FFF2-40B4-BE49-F238E27FC236}">
                <a16:creationId xmlns:a16="http://schemas.microsoft.com/office/drawing/2014/main" id="{C97390AD-7C1D-4699-BB28-8B7B05E48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43467" y="695385"/>
            <a:ext cx="1158992" cy="1158992"/>
          </a:xfrm>
          <a:prstGeom prst="rect">
            <a:avLst/>
          </a:prstGeom>
        </p:spPr>
      </p:pic>
      <p:pic>
        <p:nvPicPr>
          <p:cNvPr id="12" name="Image 11" descr="Une image contenant objet&#10;&#10;Description générée automatiquement">
            <a:extLst>
              <a:ext uri="{FF2B5EF4-FFF2-40B4-BE49-F238E27FC236}">
                <a16:creationId xmlns:a16="http://schemas.microsoft.com/office/drawing/2014/main" id="{FD3A8D8B-BE17-4502-AE3C-001675F3BC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6197" y="598429"/>
            <a:ext cx="678876" cy="236131"/>
          </a:xfrm>
          <a:prstGeom prst="rect">
            <a:avLst/>
          </a:prstGeom>
        </p:spPr>
      </p:pic>
      <p:pic>
        <p:nvPicPr>
          <p:cNvPr id="13" name="Graphique 12">
            <a:extLst>
              <a:ext uri="{FF2B5EF4-FFF2-40B4-BE49-F238E27FC236}">
                <a16:creationId xmlns:a16="http://schemas.microsoft.com/office/drawing/2014/main" id="{ABCCA3FA-9563-476F-A4F3-BD75D1E09E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264567" y="481414"/>
            <a:ext cx="652084" cy="470162"/>
          </a:xfrm>
          <a:prstGeom prst="rect">
            <a:avLst/>
          </a:prstGeom>
        </p:spPr>
      </p:pic>
    </p:spTree>
    <p:extLst>
      <p:ext uri="{BB962C8B-B14F-4D97-AF65-F5344CB8AC3E}">
        <p14:creationId xmlns:p14="http://schemas.microsoft.com/office/powerpoint/2010/main" val="1541981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0F4DBB06-AF1B-45FA-B085-439BAF5AD4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5416"/>
            <a:ext cx="12192000" cy="6507168"/>
          </a:xfrm>
        </p:spPr>
      </p:pic>
    </p:spTree>
    <p:extLst>
      <p:ext uri="{BB962C8B-B14F-4D97-AF65-F5344CB8AC3E}">
        <p14:creationId xmlns:p14="http://schemas.microsoft.com/office/powerpoint/2010/main" val="6901919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que 8" descr="Ampoule et engrenage">
            <a:extLst>
              <a:ext uri="{FF2B5EF4-FFF2-40B4-BE49-F238E27FC236}">
                <a16:creationId xmlns:a16="http://schemas.microsoft.com/office/drawing/2014/main" id="{701071B4-A6C9-4A11-BD2A-D05F6EAE730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16905" y="1427747"/>
            <a:ext cx="1732548" cy="1732548"/>
          </a:xfrm>
          <a:prstGeom prst="rect">
            <a:avLst/>
          </a:prstGeom>
        </p:spPr>
      </p:pic>
      <p:sp>
        <p:nvSpPr>
          <p:cNvPr id="2" name="Titre 1">
            <a:extLst>
              <a:ext uri="{FF2B5EF4-FFF2-40B4-BE49-F238E27FC236}">
                <a16:creationId xmlns:a16="http://schemas.microsoft.com/office/drawing/2014/main" id="{0AD3A9E4-351D-426A-8D17-776D5BDD73EC}"/>
              </a:ext>
            </a:extLst>
          </p:cNvPr>
          <p:cNvSpPr>
            <a:spLocks noGrp="1"/>
          </p:cNvSpPr>
          <p:nvPr>
            <p:ph type="title"/>
          </p:nvPr>
        </p:nvSpPr>
        <p:spPr>
          <a:xfrm>
            <a:off x="838200" y="365125"/>
            <a:ext cx="10515600" cy="1325563"/>
          </a:xfrm>
        </p:spPr>
        <p:txBody>
          <a:bodyPr/>
          <a:lstStyle/>
          <a:p>
            <a:r>
              <a:rPr lang="fr-FR" dirty="0">
                <a:solidFill>
                  <a:schemeClr val="tx1">
                    <a:lumMod val="85000"/>
                    <a:lumOff val="15000"/>
                  </a:schemeClr>
                </a:solidFill>
                <a:latin typeface="Overload" pitchFamily="2" charset="0"/>
                <a:ea typeface="Josefin Sans" pitchFamily="2" charset="0"/>
              </a:rPr>
              <a:t>Ii. Résultats</a:t>
            </a:r>
            <a:endParaRPr lang="fr-FR" dirty="0"/>
          </a:p>
        </p:txBody>
      </p:sp>
      <p:sp>
        <p:nvSpPr>
          <p:cNvPr id="3" name="Espace réservé du contenu 2">
            <a:extLst>
              <a:ext uri="{FF2B5EF4-FFF2-40B4-BE49-F238E27FC236}">
                <a16:creationId xmlns:a16="http://schemas.microsoft.com/office/drawing/2014/main" id="{0323FDE4-827C-494D-A664-52D31CAFD716}"/>
              </a:ext>
            </a:extLst>
          </p:cNvPr>
          <p:cNvSpPr>
            <a:spLocks noGrp="1"/>
          </p:cNvSpPr>
          <p:nvPr>
            <p:ph idx="1"/>
          </p:nvPr>
        </p:nvSpPr>
        <p:spPr>
          <a:xfrm>
            <a:off x="838199" y="3545180"/>
            <a:ext cx="10515600" cy="2747963"/>
          </a:xfrm>
        </p:spPr>
        <p:txBody>
          <a:bodyPr/>
          <a:lstStyle/>
          <a:p>
            <a:pPr marL="0" indent="0" algn="ctr">
              <a:buNone/>
            </a:pPr>
            <a:r>
              <a:rPr lang="fr-FR" dirty="0">
                <a:latin typeface="Abadi" panose="020B0604020104020204" pitchFamily="34" charset="0"/>
              </a:rPr>
              <a:t>Analyses des zones les moins couvertes en </a:t>
            </a:r>
          </a:p>
          <a:p>
            <a:pPr marL="0" indent="0" algn="ctr">
              <a:buNone/>
            </a:pPr>
            <a:r>
              <a:rPr lang="fr-FR" dirty="0">
                <a:latin typeface="Abadi" panose="020B0604020104020204" pitchFamily="34" charset="0"/>
              </a:rPr>
              <a:t>réseau mobile d’après les données IQMTEL</a:t>
            </a:r>
          </a:p>
        </p:txBody>
      </p:sp>
      <p:pic>
        <p:nvPicPr>
          <p:cNvPr id="5" name="Image 4" descr="Une image contenant texte, carte&#10;&#10;Description générée automatiquement">
            <a:extLst>
              <a:ext uri="{FF2B5EF4-FFF2-40B4-BE49-F238E27FC236}">
                <a16:creationId xmlns:a16="http://schemas.microsoft.com/office/drawing/2014/main" id="{24839C33-C7DF-42D5-8EBA-C65B08DD54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199" y="0"/>
            <a:ext cx="9703517" cy="6858000"/>
          </a:xfrm>
          <a:prstGeom prst="rect">
            <a:avLst/>
          </a:prstGeom>
        </p:spPr>
      </p:pic>
      <p:pic>
        <p:nvPicPr>
          <p:cNvPr id="7" name="Image 6">
            <a:extLst>
              <a:ext uri="{FF2B5EF4-FFF2-40B4-BE49-F238E27FC236}">
                <a16:creationId xmlns:a16="http://schemas.microsoft.com/office/drawing/2014/main" id="{8995BE90-8301-42CD-82CB-FD864F7F6071}"/>
              </a:ext>
            </a:extLst>
          </p:cNvPr>
          <p:cNvPicPr>
            <a:picLocks noChangeAspect="1"/>
          </p:cNvPicPr>
          <p:nvPr/>
        </p:nvPicPr>
        <p:blipFill rotWithShape="1">
          <a:blip r:embed="rId5">
            <a:extLst>
              <a:ext uri="{28A0092B-C50C-407E-A947-70E740481C1C}">
                <a14:useLocalDpi xmlns:a14="http://schemas.microsoft.com/office/drawing/2010/main" val="0"/>
              </a:ext>
            </a:extLst>
          </a:blip>
          <a:srcRect l="4854" t="7252" r="17422" b="34268"/>
          <a:stretch/>
        </p:blipFill>
        <p:spPr>
          <a:xfrm>
            <a:off x="0" y="117015"/>
            <a:ext cx="12206606" cy="6492875"/>
          </a:xfrm>
          <a:prstGeom prst="rect">
            <a:avLst/>
          </a:prstGeom>
        </p:spPr>
      </p:pic>
      <p:pic>
        <p:nvPicPr>
          <p:cNvPr id="8" name="Image 7" descr="Une image contenant objet&#10;&#10;Description générée automatiquement">
            <a:extLst>
              <a:ext uri="{FF2B5EF4-FFF2-40B4-BE49-F238E27FC236}">
                <a16:creationId xmlns:a16="http://schemas.microsoft.com/office/drawing/2014/main" id="{B00CA592-75EE-4255-82CE-348177251C9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098" y="117015"/>
            <a:ext cx="678876" cy="236131"/>
          </a:xfrm>
          <a:prstGeom prst="rect">
            <a:avLst/>
          </a:prstGeom>
        </p:spPr>
      </p:pic>
      <p:pic>
        <p:nvPicPr>
          <p:cNvPr id="10" name="Graphique 9">
            <a:extLst>
              <a:ext uri="{FF2B5EF4-FFF2-40B4-BE49-F238E27FC236}">
                <a16:creationId xmlns:a16="http://schemas.microsoft.com/office/drawing/2014/main" id="{660010C5-6DEF-481B-82B0-4655A2E4D48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9468" y="0"/>
            <a:ext cx="652084" cy="470162"/>
          </a:xfrm>
          <a:prstGeom prst="rect">
            <a:avLst/>
          </a:prstGeom>
        </p:spPr>
      </p:pic>
    </p:spTree>
    <p:extLst>
      <p:ext uri="{BB962C8B-B14F-4D97-AF65-F5344CB8AC3E}">
        <p14:creationId xmlns:p14="http://schemas.microsoft.com/office/powerpoint/2010/main" val="791852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510</Words>
  <Application>Microsoft Office PowerPoint</Application>
  <PresentationFormat>Grand écran</PresentationFormat>
  <Paragraphs>113</Paragraphs>
  <Slides>20</Slides>
  <Notes>1</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20</vt:i4>
      </vt:variant>
    </vt:vector>
  </HeadingPairs>
  <TitlesOfParts>
    <vt:vector size="30" baseType="lpstr">
      <vt:lpstr>Abadi</vt:lpstr>
      <vt:lpstr>Arial</vt:lpstr>
      <vt:lpstr>Calibri</vt:lpstr>
      <vt:lpstr>Calibri Light</vt:lpstr>
      <vt:lpstr>Helsinki</vt:lpstr>
      <vt:lpstr>Impact</vt:lpstr>
      <vt:lpstr>Josefin Sans</vt:lpstr>
      <vt:lpstr>Overload</vt:lpstr>
      <vt:lpstr>Wingdings</vt:lpstr>
      <vt:lpstr>Thème Office</vt:lpstr>
      <vt:lpstr>soutenance de Master 2 </vt:lpstr>
      <vt:lpstr>Le stage se déroule en bourgogne-franche-comté dans la ville de Vesoul en Haute-Saône</vt:lpstr>
      <vt:lpstr>Diagnostique territoriale</vt:lpstr>
      <vt:lpstr>Structure de stage</vt:lpstr>
      <vt:lpstr>Présentation PowerPoint</vt:lpstr>
      <vt:lpstr>I. Missions principales</vt:lpstr>
      <vt:lpstr>Présentation PowerPoint</vt:lpstr>
      <vt:lpstr>Présentation PowerPoint</vt:lpstr>
      <vt:lpstr>Ii. Résultats</vt:lpstr>
      <vt:lpstr>Présentation PowerPoint</vt:lpstr>
      <vt:lpstr>III. Mission actuelle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Bibliographie</vt:lpstr>
      <vt:lpstr>Merci pour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soutenance de Master 2 </dc:title>
  <dc:creator>fanny ruby</dc:creator>
  <cp:lastModifiedBy>fanny ruby</cp:lastModifiedBy>
  <cp:revision>1</cp:revision>
  <dcterms:created xsi:type="dcterms:W3CDTF">2019-09-08T23:01:22Z</dcterms:created>
  <dcterms:modified xsi:type="dcterms:W3CDTF">2019-09-08T23:03:31Z</dcterms:modified>
</cp:coreProperties>
</file>